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18" r:id="rId4"/>
  </p:sldMasterIdLst>
  <p:notesMasterIdLst>
    <p:notesMasterId r:id="rId34"/>
  </p:notesMasterIdLst>
  <p:sldIdLst>
    <p:sldId id="269" r:id="rId5"/>
    <p:sldId id="302" r:id="rId6"/>
    <p:sldId id="317" r:id="rId7"/>
    <p:sldId id="326" r:id="rId8"/>
    <p:sldId id="328" r:id="rId9"/>
    <p:sldId id="310" r:id="rId10"/>
    <p:sldId id="319" r:id="rId11"/>
    <p:sldId id="329" r:id="rId12"/>
    <p:sldId id="320" r:id="rId13"/>
    <p:sldId id="332" r:id="rId14"/>
    <p:sldId id="321" r:id="rId15"/>
    <p:sldId id="322" r:id="rId16"/>
    <p:sldId id="324" r:id="rId17"/>
    <p:sldId id="323" r:id="rId18"/>
    <p:sldId id="315" r:id="rId19"/>
    <p:sldId id="316" r:id="rId20"/>
    <p:sldId id="312" r:id="rId21"/>
    <p:sldId id="314" r:id="rId22"/>
    <p:sldId id="267" r:id="rId23"/>
    <p:sldId id="333" r:id="rId24"/>
    <p:sldId id="327" r:id="rId25"/>
    <p:sldId id="338" r:id="rId26"/>
    <p:sldId id="334" r:id="rId27"/>
    <p:sldId id="335" r:id="rId28"/>
    <p:sldId id="336" r:id="rId29"/>
    <p:sldId id="337" r:id="rId30"/>
    <p:sldId id="330" r:id="rId31"/>
    <p:sldId id="331" r:id="rId32"/>
    <p:sldId id="325" r:id="rId3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AE"/>
    <a:srgbClr val="009ED6"/>
    <a:srgbClr val="336699"/>
    <a:srgbClr val="A08127"/>
    <a:srgbClr val="23476B"/>
    <a:srgbClr val="007CD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7" autoAdjust="0"/>
    <p:restoredTop sz="81673" autoAdjust="0"/>
  </p:normalViewPr>
  <p:slideViewPr>
    <p:cSldViewPr snapToGrid="0">
      <p:cViewPr>
        <p:scale>
          <a:sx n="62" d="100"/>
          <a:sy n="62" d="100"/>
        </p:scale>
        <p:origin x="-1056" y="-24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surexperts.qc.ca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Cabinet de courtage en assurance de dommages et en services financiers, </a:t>
            </a:r>
            <a:r>
              <a:rPr lang="fr-FR" dirty="0" err="1" smtClean="0">
                <a:hlinkClick r:id="rId3" tooltip="Courtier AssurExperts en ligne"/>
              </a:rPr>
              <a:t>AssurExperts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est aussi un regroupement de quelques 60 points de vente à travers le Québec, grâce à un réseau de courtiers arborant la même bannière.</a:t>
            </a:r>
          </a:p>
          <a:p>
            <a:r>
              <a:rPr lang="fr-FR" dirty="0" err="1" smtClean="0">
                <a:hlinkClick r:id="rId3" tooltip="Courtier AssurExperts en ligne"/>
              </a:rPr>
              <a:t>AssurExperts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n’a jamais cessé d’innover en bâtissant et en offrant des produits pouvant répondre aux besoins diversifiés de ses clientèles. En effet elle</a:t>
            </a:r>
            <a:r>
              <a:rPr lang="fr-FR" sz="8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conçu </a:t>
            </a:r>
            <a:r>
              <a:rPr lang="fr-FR" dirty="0" smtClean="0"/>
              <a:t>un programme sur mesure pour les propriétaires d’autocaravane,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6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4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 smtClean="0"/>
              <a:t>, </a:t>
            </a:r>
            <a:r>
              <a:rPr lang="fr-FR" sz="800" dirty="0" err="1" smtClean="0"/>
              <a:t>AssurExperts</a:t>
            </a:r>
            <a:r>
              <a:rPr lang="fr-FR" sz="800" dirty="0" smtClean="0"/>
              <a:t> utilise la publicité par e-mail pour Viser les clients potentiellement intéressés par une police d’assurance sur caravane</a:t>
            </a:r>
            <a:r>
              <a:rPr lang="fr-FR" sz="800" baseline="0" dirty="0" smtClean="0"/>
              <a:t> et </a:t>
            </a:r>
            <a:r>
              <a:rPr lang="fr-FR" sz="900" dirty="0" smtClean="0"/>
              <a:t>Maximiser le nombre des clients réceptifs</a:t>
            </a:r>
          </a:p>
          <a:p>
            <a:r>
              <a:rPr lang="fr-FR" sz="800" dirty="0" smtClean="0"/>
              <a:t>Mais</a:t>
            </a:r>
            <a:r>
              <a:rPr lang="fr-FR" sz="800" baseline="0" dirty="0" smtClean="0"/>
              <a:t> </a:t>
            </a:r>
            <a:r>
              <a:rPr lang="fr-FR" sz="800" dirty="0" smtClean="0"/>
              <a:t>cette technique doit être ciblée sinon elle va</a:t>
            </a:r>
            <a:r>
              <a:rPr lang="fr-FR" sz="800" baseline="0" dirty="0" smtClean="0"/>
              <a:t> </a:t>
            </a:r>
            <a:r>
              <a:rPr lang="fr-FR" sz="800" baseline="0" dirty="0" err="1" smtClean="0"/>
              <a:t>etre</a:t>
            </a:r>
            <a:r>
              <a:rPr lang="fr-FR" sz="800" baseline="0" dirty="0" smtClean="0"/>
              <a:t> ,,,,,,,,,,,,,,,,,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9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Le fichier texte contient des informations sur les clients de </a:t>
            </a:r>
            <a:r>
              <a:rPr lang="fr-FR" sz="1100" dirty="0" err="1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AssurExperts</a:t>
            </a:r>
            <a:r>
              <a:rPr lang="fr-FR" sz="110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sz="1100" dirty="0" err="1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Inc</a:t>
            </a:r>
            <a:r>
              <a:rPr lang="fr-FR" sz="110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,</a:t>
            </a:r>
            <a:endParaRPr lang="fr-FR" sz="1600" dirty="0" smtClean="0">
              <a:solidFill>
                <a:srgbClr val="FFFFFF"/>
              </a:solidFill>
              <a:latin typeface="Calibri" panose="020F0502020204030204" pitchFamily="34" charset="0"/>
              <a:ea typeface="Oxygen"/>
              <a:cs typeface="Calibri" panose="020F0502020204030204" pitchFamily="34" charset="0"/>
              <a:sym typeface="Oxygen"/>
            </a:endParaRPr>
          </a:p>
          <a:p>
            <a:pPr lvl="1">
              <a:lnSpc>
                <a:spcPct val="120000"/>
              </a:lnSpc>
            </a:pPr>
            <a:r>
              <a:rPr lang="fr-FR" sz="160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Les informations fournis portent sur :</a:t>
            </a:r>
            <a:r>
              <a:rPr lang="fr-FR" sz="1600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43 attributs sociodémographiques tirées des codes régionaux zonés,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42 attributs propriétaire des différents polices d’assurances,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L’attribut CLASS 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la réponse des clients interrogés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et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L’attribut STATUS 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 </a:t>
            </a:r>
            <a:r>
              <a:rPr lang="fr-FR" baseline="0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Wingdings" pitchFamily="2" charset="2"/>
              </a:rPr>
              <a:t> </a:t>
            </a:r>
            <a:r>
              <a:rPr lang="fr-FR" dirty="0" smtClean="0">
                <a:solidFill>
                  <a:srgbClr val="FFFFFF"/>
                </a:solidFill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rPr>
              <a:t>le type du ligne (test/apprentissage).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premier graphe est le graphe des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important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le deuxième graphe nous avons l'importance cumulée par rapport au nombre de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ligne verticale est tracée en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importance cumulée, dans ce cas 99%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premier graphe est le graphe des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important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le deuxième graphe nous avons l'importance cumulée par rapport au nombre de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ligne verticale est tracée en </a:t>
            </a:r>
            <a:r>
              <a:rPr lang="fr-FR" sz="8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fr-FR" sz="8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importance cumulée, dans ce cas 99%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Avec conclusion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1E45D-C88A-4E28-88AF-6B7BE2B1A1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=""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3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=""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20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62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7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=""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6206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440" userDrawn="1">
          <p15:clr>
            <a:srgbClr val="FBAE40"/>
          </p15:clr>
        </p15:guide>
        <p15:guide id="2" pos="25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0BB1D46-BAD4-4238-B821-E5C51676C58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87061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115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622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=""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5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4290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463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525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76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33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08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77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4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05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02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28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48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922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=""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=""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=""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=""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=""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=""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64799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6288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>
            <a:extLst>
              <a:ext uri="{FF2B5EF4-FFF2-40B4-BE49-F238E27FC236}">
                <a16:creationId xmlns=""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998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8D73045-0B82-42B3-AACE-D96E45E3EC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5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>
            <a:extLst>
              <a:ext uri="{FF2B5EF4-FFF2-40B4-BE49-F238E27FC236}">
                <a16:creationId xmlns="" xmlns:a16="http://schemas.microsoft.com/office/drawing/2014/main" id="{5E2EB29C-531A-426D-8D92-913DE5F35C8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8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4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89478DC5-F7B1-4722-A7D4-1EAFA890C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65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0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31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2C16816E-120B-4EE4-BA99-A3865910D1F9}"/>
              </a:ext>
            </a:extLst>
          </p:cNvPr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>
            <a:extLst>
              <a:ext uri="{FF2B5EF4-FFF2-40B4-BE49-F238E27FC236}">
                <a16:creationId xmlns="" xmlns:a16="http://schemas.microsoft.com/office/drawing/2014/main" id="{2F3F27EA-37A2-43EE-80BC-136B20FA7D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="" xmlns:a16="http://schemas.microsoft.com/office/drawing/2014/main" id="{D061F51E-0F7D-43E2-BFE9-8084F70025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="" xmlns:a16="http://schemas.microsoft.com/office/drawing/2014/main" id="{676CAC46-D06D-41EF-93D2-88C4B28D18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>
            <a:extLst>
              <a:ext uri="{FF2B5EF4-FFF2-40B4-BE49-F238E27FC236}">
                <a16:creationId xmlns="" xmlns:a16="http://schemas.microsoft.com/office/drawing/2014/main" id="{683784F2-CEBF-4D2D-AED0-CC5F6B943072}"/>
              </a:ext>
            </a:extLst>
          </p:cNvPr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5A1725A5-C318-4F03-8A70-9C8194C0D119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99125EB3-BF8C-46D5-BF53-C2D95A660A41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>
            <a:extLst>
              <a:ext uri="{FF2B5EF4-FFF2-40B4-BE49-F238E27FC236}">
                <a16:creationId xmlns="" xmlns:a16="http://schemas.microsoft.com/office/drawing/2014/main" id="{3E4851FF-0276-4DB9-9D79-C6FD78B81B2B}"/>
              </a:ext>
            </a:extLst>
          </p:cNvPr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ED1F80E7-4123-4268-A5C6-70DE4864013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8EF39642-9393-4A9C-894C-DBF916DA9CFC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>
            <a:extLst>
              <a:ext uri="{FF2B5EF4-FFF2-40B4-BE49-F238E27FC236}">
                <a16:creationId xmlns="" xmlns:a16="http://schemas.microsoft.com/office/drawing/2014/main" id="{CF3D58A7-D9A0-46D6-A473-550BA988535F}"/>
              </a:ext>
            </a:extLst>
          </p:cNvPr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A897FC37-915A-4007-ABB4-E2D5A1F7A924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704EC1E1-8DDF-4F6D-8F2A-3AB6E4F2E23B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D53399F-4B30-4CD5-AF8B-0759923C1817}"/>
              </a:ext>
            </a:extLst>
          </p:cNvPr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1714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>
            <a:extLst>
              <a:ext uri="{FF2B5EF4-FFF2-40B4-BE49-F238E27FC236}">
                <a16:creationId xmlns="" xmlns:a16="http://schemas.microsoft.com/office/drawing/2014/main" id="{D0A8E277-D47A-4CA2-B364-4F48F87985A9}"/>
              </a:ext>
            </a:extLst>
          </p:cNvPr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>
            <a:extLst>
              <a:ext uri="{FF2B5EF4-FFF2-40B4-BE49-F238E27FC236}">
                <a16:creationId xmlns="" xmlns:a16="http://schemas.microsoft.com/office/drawing/2014/main" id="{E5026CD6-24EE-46BC-860C-5C52904E9C7E}"/>
              </a:ext>
            </a:extLst>
          </p:cNvPr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>
            <a:extLst>
              <a:ext uri="{FF2B5EF4-FFF2-40B4-BE49-F238E27FC236}">
                <a16:creationId xmlns=""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=""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4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90" r:id="rId3"/>
    <p:sldLayoutId id="2147483691" r:id="rId4"/>
    <p:sldLayoutId id="2147483654" r:id="rId5"/>
    <p:sldLayoutId id="2147483692" r:id="rId6"/>
    <p:sldLayoutId id="2147483693" r:id="rId7"/>
    <p:sldLayoutId id="2147483694" r:id="rId8"/>
    <p:sldLayoutId id="2147483696" r:id="rId9"/>
    <p:sldLayoutId id="2147483699" r:id="rId10"/>
    <p:sldLayoutId id="2147483695" r:id="rId11"/>
    <p:sldLayoutId id="2147483697" r:id="rId12"/>
    <p:sldLayoutId id="2147483698" r:id="rId13"/>
    <p:sldLayoutId id="2147483700" r:id="rId14"/>
    <p:sldLayoutId id="2147483701" r:id="rId15"/>
    <p:sldLayoutId id="2147483702" r:id="rId16"/>
    <p:sldLayoutId id="2147483656" r:id="rId17"/>
    <p:sldLayoutId id="2147483703" r:id="rId18"/>
    <p:sldLayoutId id="214748368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9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4" r:id="rId15"/>
    <p:sldLayoutId id="2147483746" r:id="rId16"/>
    <p:sldLayoutId id="2147483747" r:id="rId17"/>
    <p:sldLayoutId id="214748374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ocalhost:8889/notebooks/Desktop/4eme/ML/lab2/amaltandhif.ipynb#Single-Unique-Value-Features" TargetMode="Externa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F924DA64-AB3B-4205-B94C-4B27FD09C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244184 w 18288000"/>
              <a:gd name="connsiteY0" fmla="*/ 8746079 h 10287000"/>
              <a:gd name="connsiteX1" fmla="*/ 9974184 w 18288000"/>
              <a:gd name="connsiteY1" fmla="*/ 9016079 h 10287000"/>
              <a:gd name="connsiteX2" fmla="*/ 10244184 w 18288000"/>
              <a:gd name="connsiteY2" fmla="*/ 9286079 h 10287000"/>
              <a:gd name="connsiteX3" fmla="*/ 10616757 w 18288000"/>
              <a:gd name="connsiteY3" fmla="*/ 9286079 h 10287000"/>
              <a:gd name="connsiteX4" fmla="*/ 10886757 w 18288000"/>
              <a:gd name="connsiteY4" fmla="*/ 9016079 h 10287000"/>
              <a:gd name="connsiteX5" fmla="*/ 10616757 w 18288000"/>
              <a:gd name="connsiteY5" fmla="*/ 8746079 h 10287000"/>
              <a:gd name="connsiteX6" fmla="*/ 7916068 w 18288000"/>
              <a:gd name="connsiteY6" fmla="*/ 7111157 h 10287000"/>
              <a:gd name="connsiteX7" fmla="*/ 7646066 w 18288000"/>
              <a:gd name="connsiteY7" fmla="*/ 7381156 h 10287000"/>
              <a:gd name="connsiteX8" fmla="*/ 7916068 w 18288000"/>
              <a:gd name="connsiteY8" fmla="*/ 7651156 h 10287000"/>
              <a:gd name="connsiteX9" fmla="*/ 8288640 w 18288000"/>
              <a:gd name="connsiteY9" fmla="*/ 7651156 h 10287000"/>
              <a:gd name="connsiteX10" fmla="*/ 8558639 w 18288000"/>
              <a:gd name="connsiteY10" fmla="*/ 7381156 h 10287000"/>
              <a:gd name="connsiteX11" fmla="*/ 8288640 w 18288000"/>
              <a:gd name="connsiteY11" fmla="*/ 7111157 h 10287000"/>
              <a:gd name="connsiteX12" fmla="*/ 17857466 w 18288000"/>
              <a:gd name="connsiteY12" fmla="*/ 6599630 h 10287000"/>
              <a:gd name="connsiteX13" fmla="*/ 18288000 w 18288000"/>
              <a:gd name="connsiteY13" fmla="*/ 6599630 h 10287000"/>
              <a:gd name="connsiteX14" fmla="*/ 18288000 w 18288000"/>
              <a:gd name="connsiteY14" fmla="*/ 6601285 h 10287000"/>
              <a:gd name="connsiteX15" fmla="*/ 17856710 w 18288000"/>
              <a:gd name="connsiteY15" fmla="*/ 6601285 h 10287000"/>
              <a:gd name="connsiteX16" fmla="*/ 18166506 w 18288000"/>
              <a:gd name="connsiteY16" fmla="*/ 5474738 h 10287000"/>
              <a:gd name="connsiteX17" fmla="*/ 18288000 w 18288000"/>
              <a:gd name="connsiteY17" fmla="*/ 5474738 h 10287000"/>
              <a:gd name="connsiteX18" fmla="*/ 18288000 w 18288000"/>
              <a:gd name="connsiteY18" fmla="*/ 6059630 h 10287000"/>
              <a:gd name="connsiteX19" fmla="*/ 18046092 w 18288000"/>
              <a:gd name="connsiteY19" fmla="*/ 6059630 h 10287000"/>
              <a:gd name="connsiteX20" fmla="*/ 18152328 w 18288000"/>
              <a:gd name="connsiteY20" fmla="*/ 5588224 h 10287000"/>
              <a:gd name="connsiteX21" fmla="*/ 18219124 w 18288000"/>
              <a:gd name="connsiteY21" fmla="*/ 4929623 h 10287000"/>
              <a:gd name="connsiteX22" fmla="*/ 18288000 w 18288000"/>
              <a:gd name="connsiteY22" fmla="*/ 4929623 h 10287000"/>
              <a:gd name="connsiteX23" fmla="*/ 18288000 w 18288000"/>
              <a:gd name="connsiteY23" fmla="*/ 4934738 h 10287000"/>
              <a:gd name="connsiteX24" fmla="*/ 18218968 w 18288000"/>
              <a:gd name="connsiteY24" fmla="*/ 4934738 h 10287000"/>
              <a:gd name="connsiteX25" fmla="*/ 18217220 w 18288000"/>
              <a:gd name="connsiteY25" fmla="*/ 4384510 h 10287000"/>
              <a:gd name="connsiteX26" fmla="*/ 18288000 w 18288000"/>
              <a:gd name="connsiteY26" fmla="*/ 4384510 h 10287000"/>
              <a:gd name="connsiteX27" fmla="*/ 18288000 w 18288000"/>
              <a:gd name="connsiteY27" fmla="*/ 4389625 h 10287000"/>
              <a:gd name="connsiteX28" fmla="*/ 18217532 w 18288000"/>
              <a:gd name="connsiteY28" fmla="*/ 4389625 h 10287000"/>
              <a:gd name="connsiteX29" fmla="*/ 5999551 w 18288000"/>
              <a:gd name="connsiteY29" fmla="*/ 4361301 h 10287000"/>
              <a:gd name="connsiteX30" fmla="*/ 5729552 w 18288000"/>
              <a:gd name="connsiteY30" fmla="*/ 4631301 h 10287000"/>
              <a:gd name="connsiteX31" fmla="*/ 5999551 w 18288000"/>
              <a:gd name="connsiteY31" fmla="*/ 4901301 h 10287000"/>
              <a:gd name="connsiteX32" fmla="*/ 6228135 w 18288000"/>
              <a:gd name="connsiteY32" fmla="*/ 4901301 h 10287000"/>
              <a:gd name="connsiteX33" fmla="*/ 6498136 w 18288000"/>
              <a:gd name="connsiteY33" fmla="*/ 4631301 h 10287000"/>
              <a:gd name="connsiteX34" fmla="*/ 6228135 w 18288000"/>
              <a:gd name="connsiteY34" fmla="*/ 4361301 h 10287000"/>
              <a:gd name="connsiteX35" fmla="*/ 18163112 w 18288000"/>
              <a:gd name="connsiteY35" fmla="*/ 3839395 h 10287000"/>
              <a:gd name="connsiteX36" fmla="*/ 18288000 w 18288000"/>
              <a:gd name="connsiteY36" fmla="*/ 3839395 h 10287000"/>
              <a:gd name="connsiteX37" fmla="*/ 18288000 w 18288000"/>
              <a:gd name="connsiteY37" fmla="*/ 3844510 h 10287000"/>
              <a:gd name="connsiteX38" fmla="*/ 18163882 w 18288000"/>
              <a:gd name="connsiteY38" fmla="*/ 3844510 h 10287000"/>
              <a:gd name="connsiteX39" fmla="*/ 18057438 w 18288000"/>
              <a:gd name="connsiteY39" fmla="*/ 3294280 h 10287000"/>
              <a:gd name="connsiteX40" fmla="*/ 18288000 w 18288000"/>
              <a:gd name="connsiteY40" fmla="*/ 3294280 h 10287000"/>
              <a:gd name="connsiteX41" fmla="*/ 18288000 w 18288000"/>
              <a:gd name="connsiteY41" fmla="*/ 3299395 h 10287000"/>
              <a:gd name="connsiteX42" fmla="*/ 18058674 w 18288000"/>
              <a:gd name="connsiteY42" fmla="*/ 3299395 h 10287000"/>
              <a:gd name="connsiteX43" fmla="*/ 17899292 w 18288000"/>
              <a:gd name="connsiteY43" fmla="*/ 2749163 h 10287000"/>
              <a:gd name="connsiteX44" fmla="*/ 18288000 w 18288000"/>
              <a:gd name="connsiteY44" fmla="*/ 2749163 h 10287000"/>
              <a:gd name="connsiteX45" fmla="*/ 18288000 w 18288000"/>
              <a:gd name="connsiteY45" fmla="*/ 2754280 h 10287000"/>
              <a:gd name="connsiteX46" fmla="*/ 17901006 w 18288000"/>
              <a:gd name="connsiteY46" fmla="*/ 2754280 h 10287000"/>
              <a:gd name="connsiteX47" fmla="*/ 17686150 w 18288000"/>
              <a:gd name="connsiteY47" fmla="*/ 2204051 h 10287000"/>
              <a:gd name="connsiteX48" fmla="*/ 18288000 w 18288000"/>
              <a:gd name="connsiteY48" fmla="*/ 2204051 h 10287000"/>
              <a:gd name="connsiteX49" fmla="*/ 18288000 w 18288000"/>
              <a:gd name="connsiteY49" fmla="*/ 2209166 h 10287000"/>
              <a:gd name="connsiteX50" fmla="*/ 17688366 w 18288000"/>
              <a:gd name="connsiteY50" fmla="*/ 2209166 h 10287000"/>
              <a:gd name="connsiteX51" fmla="*/ 6720629 w 18288000"/>
              <a:gd name="connsiteY51" fmla="*/ 1635726 h 10287000"/>
              <a:gd name="connsiteX52" fmla="*/ 6450628 w 18288000"/>
              <a:gd name="connsiteY52" fmla="*/ 1905726 h 10287000"/>
              <a:gd name="connsiteX53" fmla="*/ 6720629 w 18288000"/>
              <a:gd name="connsiteY53" fmla="*/ 2175726 h 10287000"/>
              <a:gd name="connsiteX54" fmla="*/ 6949216 w 18288000"/>
              <a:gd name="connsiteY54" fmla="*/ 2175726 h 10287000"/>
              <a:gd name="connsiteX55" fmla="*/ 7219212 w 18288000"/>
              <a:gd name="connsiteY55" fmla="*/ 1905726 h 10287000"/>
              <a:gd name="connsiteX56" fmla="*/ 6949216 w 18288000"/>
              <a:gd name="connsiteY56" fmla="*/ 1635726 h 10287000"/>
              <a:gd name="connsiteX57" fmla="*/ 18288000 w 18288000"/>
              <a:gd name="connsiteY57" fmla="*/ 39423 h 10287000"/>
              <a:gd name="connsiteX58" fmla="*/ 18288000 w 18288000"/>
              <a:gd name="connsiteY58" fmla="*/ 1664051 h 10287000"/>
              <a:gd name="connsiteX59" fmla="*/ 17416408 w 18288000"/>
              <a:gd name="connsiteY59" fmla="*/ 1664051 h 10287000"/>
              <a:gd name="connsiteX60" fmla="*/ 17413652 w 18288000"/>
              <a:gd name="connsiteY60" fmla="*/ 1658936 h 10287000"/>
              <a:gd name="connsiteX61" fmla="*/ 17817372 w 18288000"/>
              <a:gd name="connsiteY61" fmla="*/ 1658936 h 10287000"/>
              <a:gd name="connsiteX62" fmla="*/ 18087372 w 18288000"/>
              <a:gd name="connsiteY62" fmla="*/ 1388936 h 10287000"/>
              <a:gd name="connsiteX63" fmla="*/ 17817372 w 18288000"/>
              <a:gd name="connsiteY63" fmla="*/ 1118936 h 10287000"/>
              <a:gd name="connsiteX64" fmla="*/ 17125628 w 18288000"/>
              <a:gd name="connsiteY64" fmla="*/ 1118936 h 10287000"/>
              <a:gd name="connsiteX65" fmla="*/ 17125628 w 18288000"/>
              <a:gd name="connsiteY65" fmla="*/ 1089147 h 10287000"/>
              <a:gd name="connsiteX66" fmla="*/ 17144716 w 18288000"/>
              <a:gd name="connsiteY66" fmla="*/ 1081652 h 10287000"/>
              <a:gd name="connsiteX67" fmla="*/ 17274712 w 18288000"/>
              <a:gd name="connsiteY67" fmla="*/ 850742 h 10287000"/>
              <a:gd name="connsiteX68" fmla="*/ 17144716 w 18288000"/>
              <a:gd name="connsiteY68" fmla="*/ 619830 h 10287000"/>
              <a:gd name="connsiteX69" fmla="*/ 17125628 w 18288000"/>
              <a:gd name="connsiteY69" fmla="*/ 610351 h 10287000"/>
              <a:gd name="connsiteX70" fmla="*/ 17125628 w 18288000"/>
              <a:gd name="connsiteY70" fmla="*/ 582035 h 10287000"/>
              <a:gd name="connsiteX71" fmla="*/ 17626964 w 18288000"/>
              <a:gd name="connsiteY71" fmla="*/ 582035 h 10287000"/>
              <a:gd name="connsiteX72" fmla="*/ 17896964 w 18288000"/>
              <a:gd name="connsiteY72" fmla="*/ 312035 h 10287000"/>
              <a:gd name="connsiteX73" fmla="*/ 17681380 w 18288000"/>
              <a:gd name="connsiteY73" fmla="*/ 47521 h 10287000"/>
              <a:gd name="connsiteX74" fmla="*/ 17639832 w 18288000"/>
              <a:gd name="connsiteY74" fmla="*/ 43333 h 10287000"/>
              <a:gd name="connsiteX75" fmla="*/ 18249218 w 18288000"/>
              <a:gd name="connsiteY75" fmla="*/ 43333 h 10287000"/>
              <a:gd name="connsiteX76" fmla="*/ 0 w 18288000"/>
              <a:gd name="connsiteY76" fmla="*/ 0 h 10287000"/>
              <a:gd name="connsiteX77" fmla="*/ 8764198 w 18288000"/>
              <a:gd name="connsiteY77" fmla="*/ 0 h 10287000"/>
              <a:gd name="connsiteX78" fmla="*/ 8774225 w 18288000"/>
              <a:gd name="connsiteY78" fmla="*/ 3113 h 10287000"/>
              <a:gd name="connsiteX79" fmla="*/ 8828639 w 18288000"/>
              <a:gd name="connsiteY79" fmla="*/ 8598 h 10287000"/>
              <a:gd name="connsiteX80" fmla="*/ 9329976 w 18288000"/>
              <a:gd name="connsiteY80" fmla="*/ 8598 h 10287000"/>
              <a:gd name="connsiteX81" fmla="*/ 9329976 w 18288000"/>
              <a:gd name="connsiteY81" fmla="*/ 36914 h 10287000"/>
              <a:gd name="connsiteX82" fmla="*/ 9310888 w 18288000"/>
              <a:gd name="connsiteY82" fmla="*/ 46393 h 10287000"/>
              <a:gd name="connsiteX83" fmla="*/ 9180892 w 18288000"/>
              <a:gd name="connsiteY83" fmla="*/ 277305 h 10287000"/>
              <a:gd name="connsiteX84" fmla="*/ 9310888 w 18288000"/>
              <a:gd name="connsiteY84" fmla="*/ 508215 h 10287000"/>
              <a:gd name="connsiteX85" fmla="*/ 9329976 w 18288000"/>
              <a:gd name="connsiteY85" fmla="*/ 515710 h 10287000"/>
              <a:gd name="connsiteX86" fmla="*/ 9329976 w 18288000"/>
              <a:gd name="connsiteY86" fmla="*/ 545499 h 10287000"/>
              <a:gd name="connsiteX87" fmla="*/ 8638232 w 18288000"/>
              <a:gd name="connsiteY87" fmla="*/ 545499 h 10287000"/>
              <a:gd name="connsiteX88" fmla="*/ 8368234 w 18288000"/>
              <a:gd name="connsiteY88" fmla="*/ 815499 h 10287000"/>
              <a:gd name="connsiteX89" fmla="*/ 8533137 w 18288000"/>
              <a:gd name="connsiteY89" fmla="*/ 1064281 h 10287000"/>
              <a:gd name="connsiteX90" fmla="*/ 8542736 w 18288000"/>
              <a:gd name="connsiteY90" fmla="*/ 1067261 h 10287000"/>
              <a:gd name="connsiteX91" fmla="*/ 8542736 w 18288000"/>
              <a:gd name="connsiteY91" fmla="*/ 1090614 h 10287000"/>
              <a:gd name="connsiteX92" fmla="*/ 7596088 w 18288000"/>
              <a:gd name="connsiteY92" fmla="*/ 1090614 h 10287000"/>
              <a:gd name="connsiteX93" fmla="*/ 7326086 w 18288000"/>
              <a:gd name="connsiteY93" fmla="*/ 1360614 h 10287000"/>
              <a:gd name="connsiteX94" fmla="*/ 7596088 w 18288000"/>
              <a:gd name="connsiteY94" fmla="*/ 1630614 h 10287000"/>
              <a:gd name="connsiteX95" fmla="*/ 8074616 w 18288000"/>
              <a:gd name="connsiteY95" fmla="*/ 1630614 h 10287000"/>
              <a:gd name="connsiteX96" fmla="*/ 8074616 w 18288000"/>
              <a:gd name="connsiteY96" fmla="*/ 1640018 h 10287000"/>
              <a:gd name="connsiteX97" fmla="*/ 8062746 w 18288000"/>
              <a:gd name="connsiteY97" fmla="*/ 1641215 h 10287000"/>
              <a:gd name="connsiteX98" fmla="*/ 7847163 w 18288000"/>
              <a:gd name="connsiteY98" fmla="*/ 1905728 h 10287000"/>
              <a:gd name="connsiteX99" fmla="*/ 8062746 w 18288000"/>
              <a:gd name="connsiteY99" fmla="*/ 2170241 h 10287000"/>
              <a:gd name="connsiteX100" fmla="*/ 8074616 w 18288000"/>
              <a:gd name="connsiteY100" fmla="*/ 2171438 h 10287000"/>
              <a:gd name="connsiteX101" fmla="*/ 8074616 w 18288000"/>
              <a:gd name="connsiteY101" fmla="*/ 2180843 h 10287000"/>
              <a:gd name="connsiteX102" fmla="*/ 7095184 w 18288000"/>
              <a:gd name="connsiteY102" fmla="*/ 2180843 h 10287000"/>
              <a:gd name="connsiteX103" fmla="*/ 6825183 w 18288000"/>
              <a:gd name="connsiteY103" fmla="*/ 2450844 h 10287000"/>
              <a:gd name="connsiteX104" fmla="*/ 6990089 w 18288000"/>
              <a:gd name="connsiteY104" fmla="*/ 2699625 h 10287000"/>
              <a:gd name="connsiteX105" fmla="*/ 7039401 w 18288000"/>
              <a:gd name="connsiteY105" fmla="*/ 2714933 h 10287000"/>
              <a:gd name="connsiteX106" fmla="*/ 7039401 w 18288000"/>
              <a:gd name="connsiteY106" fmla="*/ 2725958 h 10287000"/>
              <a:gd name="connsiteX107" fmla="*/ 6073207 w 18288000"/>
              <a:gd name="connsiteY107" fmla="*/ 2725958 h 10287000"/>
              <a:gd name="connsiteX108" fmla="*/ 5803205 w 18288000"/>
              <a:gd name="connsiteY108" fmla="*/ 2995958 h 10287000"/>
              <a:gd name="connsiteX109" fmla="*/ 6073207 w 18288000"/>
              <a:gd name="connsiteY109" fmla="*/ 3265958 h 10287000"/>
              <a:gd name="connsiteX110" fmla="*/ 7039401 w 18288000"/>
              <a:gd name="connsiteY110" fmla="*/ 3265958 h 10287000"/>
              <a:gd name="connsiteX111" fmla="*/ 7039401 w 18288000"/>
              <a:gd name="connsiteY111" fmla="*/ 3287420 h 10287000"/>
              <a:gd name="connsiteX112" fmla="*/ 7023707 w 18288000"/>
              <a:gd name="connsiteY112" fmla="*/ 3292291 h 10287000"/>
              <a:gd name="connsiteX113" fmla="*/ 6858804 w 18288000"/>
              <a:gd name="connsiteY113" fmla="*/ 3541073 h 10287000"/>
              <a:gd name="connsiteX114" fmla="*/ 7128803 w 18288000"/>
              <a:gd name="connsiteY114" fmla="*/ 3811073 h 10287000"/>
              <a:gd name="connsiteX115" fmla="*/ 7322948 w 18288000"/>
              <a:gd name="connsiteY115" fmla="*/ 3811073 h 10287000"/>
              <a:gd name="connsiteX116" fmla="*/ 7322948 w 18288000"/>
              <a:gd name="connsiteY116" fmla="*/ 3856909 h 10287000"/>
              <a:gd name="connsiteX117" fmla="*/ 7313016 w 18288000"/>
              <a:gd name="connsiteY117" fmla="*/ 3862300 h 10287000"/>
              <a:gd name="connsiteX118" fmla="*/ 7193976 w 18288000"/>
              <a:gd name="connsiteY118" fmla="*/ 4086188 h 10287000"/>
              <a:gd name="connsiteX119" fmla="*/ 7313016 w 18288000"/>
              <a:gd name="connsiteY119" fmla="*/ 4310075 h 10287000"/>
              <a:gd name="connsiteX120" fmla="*/ 7322948 w 18288000"/>
              <a:gd name="connsiteY120" fmla="*/ 4315466 h 10287000"/>
              <a:gd name="connsiteX121" fmla="*/ 7322948 w 18288000"/>
              <a:gd name="connsiteY121" fmla="*/ 4361301 h 10287000"/>
              <a:gd name="connsiteX122" fmla="*/ 6911642 w 18288000"/>
              <a:gd name="connsiteY122" fmla="*/ 4361301 h 10287000"/>
              <a:gd name="connsiteX123" fmla="*/ 6641641 w 18288000"/>
              <a:gd name="connsiteY123" fmla="*/ 4631301 h 10287000"/>
              <a:gd name="connsiteX124" fmla="*/ 6911642 w 18288000"/>
              <a:gd name="connsiteY124" fmla="*/ 4901301 h 10287000"/>
              <a:gd name="connsiteX125" fmla="*/ 7497020 w 18288000"/>
              <a:gd name="connsiteY125" fmla="*/ 4901301 h 10287000"/>
              <a:gd name="connsiteX126" fmla="*/ 7475152 w 18288000"/>
              <a:gd name="connsiteY126" fmla="*/ 4903506 h 10287000"/>
              <a:gd name="connsiteX127" fmla="*/ 7237711 w 18288000"/>
              <a:gd name="connsiteY127" fmla="*/ 5194837 h 10287000"/>
              <a:gd name="connsiteX128" fmla="*/ 7475152 w 18288000"/>
              <a:gd name="connsiteY128" fmla="*/ 5486169 h 10287000"/>
              <a:gd name="connsiteX129" fmla="*/ 7475396 w 18288000"/>
              <a:gd name="connsiteY129" fmla="*/ 5486193 h 10287000"/>
              <a:gd name="connsiteX130" fmla="*/ 7307327 w 18288000"/>
              <a:gd name="connsiteY130" fmla="*/ 5486193 h 10287000"/>
              <a:gd name="connsiteX131" fmla="*/ 7037325 w 18288000"/>
              <a:gd name="connsiteY131" fmla="*/ 5756193 h 10287000"/>
              <a:gd name="connsiteX132" fmla="*/ 7307327 w 18288000"/>
              <a:gd name="connsiteY132" fmla="*/ 6026193 h 10287000"/>
              <a:gd name="connsiteX133" fmla="*/ 7318375 w 18288000"/>
              <a:gd name="connsiteY133" fmla="*/ 6026193 h 10287000"/>
              <a:gd name="connsiteX134" fmla="*/ 7318375 w 18288000"/>
              <a:gd name="connsiteY134" fmla="*/ 6027848 h 10287000"/>
              <a:gd name="connsiteX135" fmla="*/ 6408381 w 18288000"/>
              <a:gd name="connsiteY135" fmla="*/ 6027848 h 10287000"/>
              <a:gd name="connsiteX136" fmla="*/ 6138377 w 18288000"/>
              <a:gd name="connsiteY136" fmla="*/ 6297848 h 10287000"/>
              <a:gd name="connsiteX137" fmla="*/ 6408381 w 18288000"/>
              <a:gd name="connsiteY137" fmla="*/ 6567848 h 10287000"/>
              <a:gd name="connsiteX138" fmla="*/ 8870297 w 18288000"/>
              <a:gd name="connsiteY138" fmla="*/ 6567848 h 10287000"/>
              <a:gd name="connsiteX139" fmla="*/ 8871286 w 18288000"/>
              <a:gd name="connsiteY139" fmla="*/ 6569502 h 10287000"/>
              <a:gd name="connsiteX140" fmla="*/ 8638232 w 18288000"/>
              <a:gd name="connsiteY140" fmla="*/ 6569502 h 10287000"/>
              <a:gd name="connsiteX141" fmla="*/ 8368234 w 18288000"/>
              <a:gd name="connsiteY141" fmla="*/ 6839502 h 10287000"/>
              <a:gd name="connsiteX142" fmla="*/ 8638232 w 18288000"/>
              <a:gd name="connsiteY142" fmla="*/ 7109502 h 10287000"/>
              <a:gd name="connsiteX143" fmla="*/ 9244996 w 18288000"/>
              <a:gd name="connsiteY143" fmla="*/ 7109502 h 10287000"/>
              <a:gd name="connsiteX144" fmla="*/ 9246258 w 18288000"/>
              <a:gd name="connsiteY144" fmla="*/ 7111157 h 10287000"/>
              <a:gd name="connsiteX145" fmla="*/ 9012182 w 18288000"/>
              <a:gd name="connsiteY145" fmla="*/ 7111157 h 10287000"/>
              <a:gd name="connsiteX146" fmla="*/ 8742182 w 18288000"/>
              <a:gd name="connsiteY146" fmla="*/ 7381156 h 10287000"/>
              <a:gd name="connsiteX147" fmla="*/ 9012182 w 18288000"/>
              <a:gd name="connsiteY147" fmla="*/ 7651156 h 10287000"/>
              <a:gd name="connsiteX148" fmla="*/ 9787950 w 18288000"/>
              <a:gd name="connsiteY148" fmla="*/ 7651156 h 10287000"/>
              <a:gd name="connsiteX149" fmla="*/ 9789989 w 18288000"/>
              <a:gd name="connsiteY149" fmla="*/ 7652811 h 10287000"/>
              <a:gd name="connsiteX150" fmla="*/ 9369905 w 18288000"/>
              <a:gd name="connsiteY150" fmla="*/ 7652811 h 10287000"/>
              <a:gd name="connsiteX151" fmla="*/ 9099905 w 18288000"/>
              <a:gd name="connsiteY151" fmla="*/ 7922811 h 10287000"/>
              <a:gd name="connsiteX152" fmla="*/ 9369905 w 18288000"/>
              <a:gd name="connsiteY152" fmla="*/ 8192811 h 10287000"/>
              <a:gd name="connsiteX153" fmla="*/ 10001360 w 18288000"/>
              <a:gd name="connsiteY153" fmla="*/ 8192811 h 10287000"/>
              <a:gd name="connsiteX154" fmla="*/ 9929062 w 18288000"/>
              <a:gd name="connsiteY154" fmla="*/ 8207408 h 10287000"/>
              <a:gd name="connsiteX155" fmla="*/ 9764158 w 18288000"/>
              <a:gd name="connsiteY155" fmla="*/ 8456190 h 10287000"/>
              <a:gd name="connsiteX156" fmla="*/ 10034158 w 18288000"/>
              <a:gd name="connsiteY156" fmla="*/ 8726190 h 10287000"/>
              <a:gd name="connsiteX157" fmla="*/ 10800374 w 18288000"/>
              <a:gd name="connsiteY157" fmla="*/ 8726190 h 10287000"/>
              <a:gd name="connsiteX158" fmla="*/ 10804019 w 18288000"/>
              <a:gd name="connsiteY158" fmla="*/ 8728169 h 10287000"/>
              <a:gd name="connsiteX159" fmla="*/ 10909116 w 18288000"/>
              <a:gd name="connsiteY159" fmla="*/ 8749387 h 10287000"/>
              <a:gd name="connsiteX160" fmla="*/ 11573053 w 18288000"/>
              <a:gd name="connsiteY160" fmla="*/ 8749387 h 10287000"/>
              <a:gd name="connsiteX161" fmla="*/ 11526544 w 18288000"/>
              <a:gd name="connsiteY161" fmla="*/ 8777605 h 10287000"/>
              <a:gd name="connsiteX162" fmla="*/ 11502236 w 18288000"/>
              <a:gd name="connsiteY162" fmla="*/ 8804357 h 10287000"/>
              <a:gd name="connsiteX163" fmla="*/ 11499689 w 18288000"/>
              <a:gd name="connsiteY163" fmla="*/ 8805739 h 10287000"/>
              <a:gd name="connsiteX164" fmla="*/ 11380649 w 18288000"/>
              <a:gd name="connsiteY164" fmla="*/ 9029627 h 10287000"/>
              <a:gd name="connsiteX165" fmla="*/ 11650649 w 18288000"/>
              <a:gd name="connsiteY165" fmla="*/ 9299627 h 10287000"/>
              <a:gd name="connsiteX166" fmla="*/ 12043679 w 18288000"/>
              <a:gd name="connsiteY166" fmla="*/ 9299627 h 10287000"/>
              <a:gd name="connsiteX167" fmla="*/ 11989305 w 18288000"/>
              <a:gd name="connsiteY167" fmla="*/ 9310605 h 10287000"/>
              <a:gd name="connsiteX168" fmla="*/ 11824401 w 18288000"/>
              <a:gd name="connsiteY168" fmla="*/ 9559387 h 10287000"/>
              <a:gd name="connsiteX169" fmla="*/ 12039987 w 18288000"/>
              <a:gd name="connsiteY169" fmla="*/ 9823901 h 10287000"/>
              <a:gd name="connsiteX170" fmla="*/ 12080875 w 18288000"/>
              <a:gd name="connsiteY170" fmla="*/ 9828023 h 10287000"/>
              <a:gd name="connsiteX171" fmla="*/ 14770840 w 18288000"/>
              <a:gd name="connsiteY171" fmla="*/ 9828023 h 10287000"/>
              <a:gd name="connsiteX172" fmla="*/ 14811729 w 18288000"/>
              <a:gd name="connsiteY172" fmla="*/ 9823901 h 10287000"/>
              <a:gd name="connsiteX173" fmla="*/ 15027315 w 18288000"/>
              <a:gd name="connsiteY173" fmla="*/ 9559387 h 10287000"/>
              <a:gd name="connsiteX174" fmla="*/ 14862411 w 18288000"/>
              <a:gd name="connsiteY174" fmla="*/ 9310605 h 10287000"/>
              <a:gd name="connsiteX175" fmla="*/ 14808034 w 18288000"/>
              <a:gd name="connsiteY175" fmla="*/ 9299627 h 10287000"/>
              <a:gd name="connsiteX176" fmla="*/ 16421446 w 18288000"/>
              <a:gd name="connsiteY176" fmla="*/ 9299627 h 10287000"/>
              <a:gd name="connsiteX177" fmla="*/ 16691446 w 18288000"/>
              <a:gd name="connsiteY177" fmla="*/ 9029627 h 10287000"/>
              <a:gd name="connsiteX178" fmla="*/ 16526542 w 18288000"/>
              <a:gd name="connsiteY178" fmla="*/ 8780845 h 10287000"/>
              <a:gd name="connsiteX179" fmla="*/ 16454244 w 18288000"/>
              <a:gd name="connsiteY179" fmla="*/ 8766248 h 10287000"/>
              <a:gd name="connsiteX180" fmla="*/ 17085700 w 18288000"/>
              <a:gd name="connsiteY180" fmla="*/ 8766248 h 10287000"/>
              <a:gd name="connsiteX181" fmla="*/ 17355700 w 18288000"/>
              <a:gd name="connsiteY181" fmla="*/ 8496248 h 10287000"/>
              <a:gd name="connsiteX182" fmla="*/ 17085700 w 18288000"/>
              <a:gd name="connsiteY182" fmla="*/ 8226248 h 10287000"/>
              <a:gd name="connsiteX183" fmla="*/ 16665615 w 18288000"/>
              <a:gd name="connsiteY183" fmla="*/ 8226248 h 10287000"/>
              <a:gd name="connsiteX184" fmla="*/ 16667654 w 18288000"/>
              <a:gd name="connsiteY184" fmla="*/ 8224593 h 10287000"/>
              <a:gd name="connsiteX185" fmla="*/ 17443422 w 18288000"/>
              <a:gd name="connsiteY185" fmla="*/ 8224593 h 10287000"/>
              <a:gd name="connsiteX186" fmla="*/ 17713422 w 18288000"/>
              <a:gd name="connsiteY186" fmla="*/ 7954593 h 10287000"/>
              <a:gd name="connsiteX187" fmla="*/ 17443422 w 18288000"/>
              <a:gd name="connsiteY187" fmla="*/ 7684594 h 10287000"/>
              <a:gd name="connsiteX188" fmla="*/ 17209346 w 18288000"/>
              <a:gd name="connsiteY188" fmla="*/ 7684594 h 10287000"/>
              <a:gd name="connsiteX189" fmla="*/ 17210608 w 18288000"/>
              <a:gd name="connsiteY189" fmla="*/ 7682939 h 10287000"/>
              <a:gd name="connsiteX190" fmla="*/ 17817372 w 18288000"/>
              <a:gd name="connsiteY190" fmla="*/ 7682939 h 10287000"/>
              <a:gd name="connsiteX191" fmla="*/ 18087372 w 18288000"/>
              <a:gd name="connsiteY191" fmla="*/ 7412939 h 10287000"/>
              <a:gd name="connsiteX192" fmla="*/ 17817372 w 18288000"/>
              <a:gd name="connsiteY192" fmla="*/ 7142939 h 10287000"/>
              <a:gd name="connsiteX193" fmla="*/ 17584318 w 18288000"/>
              <a:gd name="connsiteY193" fmla="*/ 7142939 h 10287000"/>
              <a:gd name="connsiteX194" fmla="*/ 17585308 w 18288000"/>
              <a:gd name="connsiteY194" fmla="*/ 7141285 h 10287000"/>
              <a:gd name="connsiteX195" fmla="*/ 18288000 w 18288000"/>
              <a:gd name="connsiteY195" fmla="*/ 7141285 h 10287000"/>
              <a:gd name="connsiteX196" fmla="*/ 18288000 w 18288000"/>
              <a:gd name="connsiteY196" fmla="*/ 7684594 h 10287000"/>
              <a:gd name="connsiteX197" fmla="*/ 18166964 w 18288000"/>
              <a:gd name="connsiteY197" fmla="*/ 7684594 h 10287000"/>
              <a:gd name="connsiteX198" fmla="*/ 17896964 w 18288000"/>
              <a:gd name="connsiteY198" fmla="*/ 7954593 h 10287000"/>
              <a:gd name="connsiteX199" fmla="*/ 18166964 w 18288000"/>
              <a:gd name="connsiteY199" fmla="*/ 8224593 h 10287000"/>
              <a:gd name="connsiteX200" fmla="*/ 18288000 w 18288000"/>
              <a:gd name="connsiteY200" fmla="*/ 8224593 h 10287000"/>
              <a:gd name="connsiteX201" fmla="*/ 18288000 w 18288000"/>
              <a:gd name="connsiteY201" fmla="*/ 10287000 h 10287000"/>
              <a:gd name="connsiteX202" fmla="*/ 0 w 18288000"/>
              <a:gd name="connsiteY202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18288000" h="10287000">
                <a:moveTo>
                  <a:pt x="10244184" y="8746079"/>
                </a:moveTo>
                <a:cubicBezTo>
                  <a:pt x="10095066" y="8746079"/>
                  <a:pt x="9974184" y="8866963"/>
                  <a:pt x="9974184" y="9016079"/>
                </a:cubicBezTo>
                <a:cubicBezTo>
                  <a:pt x="9974184" y="9165195"/>
                  <a:pt x="10095066" y="9286079"/>
                  <a:pt x="10244184" y="9286079"/>
                </a:cubicBezTo>
                <a:lnTo>
                  <a:pt x="10616757" y="9286079"/>
                </a:lnTo>
                <a:cubicBezTo>
                  <a:pt x="10765875" y="9286079"/>
                  <a:pt x="10886757" y="9165195"/>
                  <a:pt x="10886757" y="9016079"/>
                </a:cubicBezTo>
                <a:cubicBezTo>
                  <a:pt x="10886757" y="8866963"/>
                  <a:pt x="10765875" y="8746079"/>
                  <a:pt x="10616757" y="8746079"/>
                </a:cubicBezTo>
                <a:close/>
                <a:moveTo>
                  <a:pt x="7916068" y="7111157"/>
                </a:moveTo>
                <a:cubicBezTo>
                  <a:pt x="7766950" y="7111157"/>
                  <a:pt x="7646066" y="7232040"/>
                  <a:pt x="7646066" y="7381156"/>
                </a:cubicBezTo>
                <a:cubicBezTo>
                  <a:pt x="7646066" y="7530273"/>
                  <a:pt x="7766950" y="7651156"/>
                  <a:pt x="7916068" y="7651156"/>
                </a:cubicBezTo>
                <a:lnTo>
                  <a:pt x="8288640" y="7651156"/>
                </a:lnTo>
                <a:cubicBezTo>
                  <a:pt x="8437756" y="7651156"/>
                  <a:pt x="8558639" y="7530273"/>
                  <a:pt x="8558639" y="7381156"/>
                </a:cubicBezTo>
                <a:cubicBezTo>
                  <a:pt x="8558639" y="7232040"/>
                  <a:pt x="8437756" y="7111157"/>
                  <a:pt x="8288640" y="7111157"/>
                </a:cubicBezTo>
                <a:close/>
                <a:moveTo>
                  <a:pt x="17857466" y="6599630"/>
                </a:moveTo>
                <a:lnTo>
                  <a:pt x="18288000" y="6599630"/>
                </a:lnTo>
                <a:lnTo>
                  <a:pt x="18288000" y="6601285"/>
                </a:lnTo>
                <a:lnTo>
                  <a:pt x="17856710" y="6601285"/>
                </a:lnTo>
                <a:close/>
                <a:moveTo>
                  <a:pt x="18166506" y="5474738"/>
                </a:moveTo>
                <a:lnTo>
                  <a:pt x="18288000" y="5474738"/>
                </a:lnTo>
                <a:lnTo>
                  <a:pt x="18288000" y="6059630"/>
                </a:lnTo>
                <a:lnTo>
                  <a:pt x="18046092" y="6059630"/>
                </a:lnTo>
                <a:lnTo>
                  <a:pt x="18152328" y="5588224"/>
                </a:lnTo>
                <a:close/>
                <a:moveTo>
                  <a:pt x="18219124" y="4929623"/>
                </a:moveTo>
                <a:lnTo>
                  <a:pt x="18288000" y="4929623"/>
                </a:lnTo>
                <a:lnTo>
                  <a:pt x="18288000" y="4934738"/>
                </a:lnTo>
                <a:lnTo>
                  <a:pt x="18218968" y="4934738"/>
                </a:lnTo>
                <a:close/>
                <a:moveTo>
                  <a:pt x="18217220" y="4384510"/>
                </a:moveTo>
                <a:lnTo>
                  <a:pt x="18288000" y="4384510"/>
                </a:lnTo>
                <a:lnTo>
                  <a:pt x="18288000" y="4389625"/>
                </a:lnTo>
                <a:lnTo>
                  <a:pt x="18217532" y="4389625"/>
                </a:lnTo>
                <a:close/>
                <a:moveTo>
                  <a:pt x="5999551" y="4361301"/>
                </a:moveTo>
                <a:cubicBezTo>
                  <a:pt x="5850435" y="4361301"/>
                  <a:pt x="5729552" y="4482185"/>
                  <a:pt x="5729552" y="4631301"/>
                </a:cubicBezTo>
                <a:cubicBezTo>
                  <a:pt x="5729552" y="4780418"/>
                  <a:pt x="5850435" y="4901301"/>
                  <a:pt x="5999551" y="4901301"/>
                </a:cubicBezTo>
                <a:lnTo>
                  <a:pt x="6228135" y="4901301"/>
                </a:lnTo>
                <a:cubicBezTo>
                  <a:pt x="6377253" y="4901301"/>
                  <a:pt x="6498136" y="4780418"/>
                  <a:pt x="6498136" y="4631301"/>
                </a:cubicBezTo>
                <a:cubicBezTo>
                  <a:pt x="6498136" y="4482185"/>
                  <a:pt x="6377253" y="4361301"/>
                  <a:pt x="6228135" y="4361301"/>
                </a:cubicBezTo>
                <a:close/>
                <a:moveTo>
                  <a:pt x="18163112" y="3839395"/>
                </a:moveTo>
                <a:lnTo>
                  <a:pt x="18288000" y="3839395"/>
                </a:lnTo>
                <a:lnTo>
                  <a:pt x="18288000" y="3844510"/>
                </a:lnTo>
                <a:lnTo>
                  <a:pt x="18163882" y="3844510"/>
                </a:lnTo>
                <a:close/>
                <a:moveTo>
                  <a:pt x="18057438" y="3294280"/>
                </a:moveTo>
                <a:lnTo>
                  <a:pt x="18288000" y="3294280"/>
                </a:lnTo>
                <a:lnTo>
                  <a:pt x="18288000" y="3299395"/>
                </a:lnTo>
                <a:lnTo>
                  <a:pt x="18058674" y="3299395"/>
                </a:lnTo>
                <a:close/>
                <a:moveTo>
                  <a:pt x="17899292" y="2749163"/>
                </a:moveTo>
                <a:lnTo>
                  <a:pt x="18288000" y="2749163"/>
                </a:lnTo>
                <a:lnTo>
                  <a:pt x="18288000" y="2754280"/>
                </a:lnTo>
                <a:lnTo>
                  <a:pt x="17901006" y="2754280"/>
                </a:lnTo>
                <a:close/>
                <a:moveTo>
                  <a:pt x="17686150" y="2204051"/>
                </a:moveTo>
                <a:lnTo>
                  <a:pt x="18288000" y="2204051"/>
                </a:lnTo>
                <a:lnTo>
                  <a:pt x="18288000" y="2209166"/>
                </a:lnTo>
                <a:lnTo>
                  <a:pt x="17688366" y="2209166"/>
                </a:lnTo>
                <a:close/>
                <a:moveTo>
                  <a:pt x="6720629" y="1635726"/>
                </a:moveTo>
                <a:cubicBezTo>
                  <a:pt x="6571511" y="1635726"/>
                  <a:pt x="6450628" y="1756610"/>
                  <a:pt x="6450628" y="1905726"/>
                </a:cubicBezTo>
                <a:cubicBezTo>
                  <a:pt x="6450628" y="2054843"/>
                  <a:pt x="6571511" y="2175726"/>
                  <a:pt x="6720629" y="2175726"/>
                </a:cubicBezTo>
                <a:lnTo>
                  <a:pt x="6949216" y="2175726"/>
                </a:lnTo>
                <a:cubicBezTo>
                  <a:pt x="7098331" y="2175726"/>
                  <a:pt x="7219212" y="2054843"/>
                  <a:pt x="7219212" y="1905726"/>
                </a:cubicBezTo>
                <a:cubicBezTo>
                  <a:pt x="7219212" y="1756610"/>
                  <a:pt x="7098331" y="1635726"/>
                  <a:pt x="6949216" y="1635726"/>
                </a:cubicBezTo>
                <a:close/>
                <a:moveTo>
                  <a:pt x="18288000" y="39423"/>
                </a:moveTo>
                <a:lnTo>
                  <a:pt x="18288000" y="1664051"/>
                </a:lnTo>
                <a:lnTo>
                  <a:pt x="17416408" y="1664051"/>
                </a:lnTo>
                <a:lnTo>
                  <a:pt x="17413652" y="1658936"/>
                </a:lnTo>
                <a:lnTo>
                  <a:pt x="17817372" y="1658936"/>
                </a:lnTo>
                <a:cubicBezTo>
                  <a:pt x="17966488" y="1658936"/>
                  <a:pt x="18087372" y="1538053"/>
                  <a:pt x="18087372" y="1388936"/>
                </a:cubicBezTo>
                <a:cubicBezTo>
                  <a:pt x="18087372" y="1239820"/>
                  <a:pt x="17966488" y="1118936"/>
                  <a:pt x="17817372" y="1118936"/>
                </a:cubicBezTo>
                <a:lnTo>
                  <a:pt x="17125628" y="1118936"/>
                </a:lnTo>
                <a:lnTo>
                  <a:pt x="17125628" y="1089147"/>
                </a:lnTo>
                <a:lnTo>
                  <a:pt x="17144716" y="1081652"/>
                </a:lnTo>
                <a:cubicBezTo>
                  <a:pt x="17222652" y="1034297"/>
                  <a:pt x="17274712" y="948599"/>
                  <a:pt x="17274712" y="850742"/>
                </a:cubicBezTo>
                <a:cubicBezTo>
                  <a:pt x="17274712" y="752884"/>
                  <a:pt x="17222652" y="667185"/>
                  <a:pt x="17144716" y="619830"/>
                </a:cubicBezTo>
                <a:lnTo>
                  <a:pt x="17125628" y="610351"/>
                </a:lnTo>
                <a:lnTo>
                  <a:pt x="17125628" y="582035"/>
                </a:lnTo>
                <a:lnTo>
                  <a:pt x="17626964" y="582035"/>
                </a:lnTo>
                <a:cubicBezTo>
                  <a:pt x="17776082" y="582035"/>
                  <a:pt x="17896964" y="461152"/>
                  <a:pt x="17896964" y="312035"/>
                </a:cubicBezTo>
                <a:cubicBezTo>
                  <a:pt x="17896964" y="181558"/>
                  <a:pt x="17804414" y="72697"/>
                  <a:pt x="17681380" y="47521"/>
                </a:cubicBezTo>
                <a:lnTo>
                  <a:pt x="17639832" y="43333"/>
                </a:lnTo>
                <a:lnTo>
                  <a:pt x="18249218" y="43333"/>
                </a:lnTo>
                <a:close/>
                <a:moveTo>
                  <a:pt x="0" y="0"/>
                </a:moveTo>
                <a:lnTo>
                  <a:pt x="8764198" y="0"/>
                </a:lnTo>
                <a:lnTo>
                  <a:pt x="8774225" y="3113"/>
                </a:lnTo>
                <a:cubicBezTo>
                  <a:pt x="8791801" y="6709"/>
                  <a:pt x="8810000" y="8598"/>
                  <a:pt x="8828639" y="8598"/>
                </a:cubicBezTo>
                <a:lnTo>
                  <a:pt x="9329976" y="8598"/>
                </a:lnTo>
                <a:lnTo>
                  <a:pt x="9329976" y="36914"/>
                </a:lnTo>
                <a:lnTo>
                  <a:pt x="9310888" y="46393"/>
                </a:lnTo>
                <a:cubicBezTo>
                  <a:pt x="9232952" y="93749"/>
                  <a:pt x="9180892" y="179447"/>
                  <a:pt x="9180892" y="277305"/>
                </a:cubicBezTo>
                <a:cubicBezTo>
                  <a:pt x="9180892" y="375162"/>
                  <a:pt x="9232952" y="460860"/>
                  <a:pt x="9310888" y="508215"/>
                </a:cubicBezTo>
                <a:lnTo>
                  <a:pt x="9329976" y="515710"/>
                </a:lnTo>
                <a:lnTo>
                  <a:pt x="9329976" y="545499"/>
                </a:lnTo>
                <a:lnTo>
                  <a:pt x="8638232" y="545499"/>
                </a:lnTo>
                <a:cubicBezTo>
                  <a:pt x="8489116" y="545499"/>
                  <a:pt x="8368234" y="666383"/>
                  <a:pt x="8368234" y="815499"/>
                </a:cubicBezTo>
                <a:cubicBezTo>
                  <a:pt x="8368234" y="927337"/>
                  <a:pt x="8436230" y="1023293"/>
                  <a:pt x="8533137" y="1064281"/>
                </a:cubicBezTo>
                <a:lnTo>
                  <a:pt x="8542736" y="1067261"/>
                </a:lnTo>
                <a:lnTo>
                  <a:pt x="8542736" y="1090614"/>
                </a:lnTo>
                <a:lnTo>
                  <a:pt x="7596088" y="1090614"/>
                </a:lnTo>
                <a:cubicBezTo>
                  <a:pt x="7446970" y="1090614"/>
                  <a:pt x="7326086" y="1211498"/>
                  <a:pt x="7326086" y="1360614"/>
                </a:cubicBezTo>
                <a:cubicBezTo>
                  <a:pt x="7326086" y="1509731"/>
                  <a:pt x="7446970" y="1630614"/>
                  <a:pt x="7596088" y="1630614"/>
                </a:cubicBezTo>
                <a:lnTo>
                  <a:pt x="8074616" y="1630614"/>
                </a:lnTo>
                <a:lnTo>
                  <a:pt x="8074616" y="1640018"/>
                </a:lnTo>
                <a:lnTo>
                  <a:pt x="8062746" y="1641215"/>
                </a:lnTo>
                <a:cubicBezTo>
                  <a:pt x="7939714" y="1666391"/>
                  <a:pt x="7847163" y="1775253"/>
                  <a:pt x="7847163" y="1905728"/>
                </a:cubicBezTo>
                <a:cubicBezTo>
                  <a:pt x="7847163" y="2036206"/>
                  <a:pt x="7939714" y="2145065"/>
                  <a:pt x="8062746" y="2170241"/>
                </a:cubicBezTo>
                <a:lnTo>
                  <a:pt x="8074616" y="2171438"/>
                </a:lnTo>
                <a:lnTo>
                  <a:pt x="8074616" y="2180843"/>
                </a:lnTo>
                <a:lnTo>
                  <a:pt x="7095184" y="2180843"/>
                </a:lnTo>
                <a:cubicBezTo>
                  <a:pt x="6946069" y="2180843"/>
                  <a:pt x="6825183" y="2301726"/>
                  <a:pt x="6825183" y="2450844"/>
                </a:cubicBezTo>
                <a:cubicBezTo>
                  <a:pt x="6825183" y="2562681"/>
                  <a:pt x="6893182" y="2658637"/>
                  <a:pt x="6990089" y="2699625"/>
                </a:cubicBezTo>
                <a:lnTo>
                  <a:pt x="7039401" y="2714933"/>
                </a:lnTo>
                <a:lnTo>
                  <a:pt x="7039401" y="2725958"/>
                </a:lnTo>
                <a:lnTo>
                  <a:pt x="6073207" y="2725958"/>
                </a:lnTo>
                <a:cubicBezTo>
                  <a:pt x="5924094" y="2725958"/>
                  <a:pt x="5803205" y="2846841"/>
                  <a:pt x="5803205" y="2995958"/>
                </a:cubicBezTo>
                <a:cubicBezTo>
                  <a:pt x="5803205" y="3145074"/>
                  <a:pt x="5924094" y="3265958"/>
                  <a:pt x="6073207" y="3265958"/>
                </a:cubicBezTo>
                <a:lnTo>
                  <a:pt x="7039401" y="3265958"/>
                </a:lnTo>
                <a:lnTo>
                  <a:pt x="7039401" y="3287420"/>
                </a:lnTo>
                <a:lnTo>
                  <a:pt x="7023707" y="3292291"/>
                </a:lnTo>
                <a:cubicBezTo>
                  <a:pt x="6926801" y="3333279"/>
                  <a:pt x="6858804" y="3429236"/>
                  <a:pt x="6858804" y="3541073"/>
                </a:cubicBezTo>
                <a:cubicBezTo>
                  <a:pt x="6858804" y="3690189"/>
                  <a:pt x="6979687" y="3811073"/>
                  <a:pt x="7128803" y="3811073"/>
                </a:cubicBezTo>
                <a:lnTo>
                  <a:pt x="7322948" y="3811073"/>
                </a:lnTo>
                <a:lnTo>
                  <a:pt x="7322948" y="3856909"/>
                </a:lnTo>
                <a:lnTo>
                  <a:pt x="7313016" y="3862300"/>
                </a:lnTo>
                <a:cubicBezTo>
                  <a:pt x="7241197" y="3910820"/>
                  <a:pt x="7193976" y="3992990"/>
                  <a:pt x="7193976" y="4086188"/>
                </a:cubicBezTo>
                <a:cubicBezTo>
                  <a:pt x="7193976" y="4179385"/>
                  <a:pt x="7241197" y="4261554"/>
                  <a:pt x="7313016" y="4310075"/>
                </a:cubicBezTo>
                <a:lnTo>
                  <a:pt x="7322948" y="4315466"/>
                </a:lnTo>
                <a:lnTo>
                  <a:pt x="7322948" y="4361301"/>
                </a:lnTo>
                <a:lnTo>
                  <a:pt x="6911642" y="4361301"/>
                </a:lnTo>
                <a:cubicBezTo>
                  <a:pt x="6762524" y="4361301"/>
                  <a:pt x="6641641" y="4482185"/>
                  <a:pt x="6641641" y="4631301"/>
                </a:cubicBezTo>
                <a:cubicBezTo>
                  <a:pt x="6641641" y="4780418"/>
                  <a:pt x="6762524" y="4901301"/>
                  <a:pt x="6911642" y="4901301"/>
                </a:cubicBezTo>
                <a:lnTo>
                  <a:pt x="7497020" y="4901301"/>
                </a:lnTo>
                <a:lnTo>
                  <a:pt x="7475152" y="4903506"/>
                </a:lnTo>
                <a:cubicBezTo>
                  <a:pt x="7339644" y="4931235"/>
                  <a:pt x="7237711" y="5051132"/>
                  <a:pt x="7237711" y="5194837"/>
                </a:cubicBezTo>
                <a:cubicBezTo>
                  <a:pt x="7237711" y="5338543"/>
                  <a:pt x="7339644" y="5458440"/>
                  <a:pt x="7475152" y="5486169"/>
                </a:cubicBezTo>
                <a:lnTo>
                  <a:pt x="7475396" y="5486193"/>
                </a:lnTo>
                <a:lnTo>
                  <a:pt x="7307327" y="5486193"/>
                </a:lnTo>
                <a:cubicBezTo>
                  <a:pt x="7158208" y="5486193"/>
                  <a:pt x="7037325" y="5607077"/>
                  <a:pt x="7037325" y="5756193"/>
                </a:cubicBezTo>
                <a:cubicBezTo>
                  <a:pt x="7037325" y="5905310"/>
                  <a:pt x="7158208" y="6026193"/>
                  <a:pt x="7307327" y="6026193"/>
                </a:cubicBezTo>
                <a:lnTo>
                  <a:pt x="7318375" y="6026193"/>
                </a:lnTo>
                <a:lnTo>
                  <a:pt x="7318375" y="6027848"/>
                </a:lnTo>
                <a:lnTo>
                  <a:pt x="6408381" y="6027848"/>
                </a:lnTo>
                <a:cubicBezTo>
                  <a:pt x="6259266" y="6027848"/>
                  <a:pt x="6138377" y="6148731"/>
                  <a:pt x="6138377" y="6297848"/>
                </a:cubicBezTo>
                <a:cubicBezTo>
                  <a:pt x="6138377" y="6446964"/>
                  <a:pt x="6259266" y="6567848"/>
                  <a:pt x="6408381" y="6567848"/>
                </a:cubicBezTo>
                <a:lnTo>
                  <a:pt x="8870297" y="6567848"/>
                </a:lnTo>
                <a:lnTo>
                  <a:pt x="8871286" y="6569502"/>
                </a:lnTo>
                <a:lnTo>
                  <a:pt x="8638232" y="6569502"/>
                </a:lnTo>
                <a:cubicBezTo>
                  <a:pt x="8489116" y="6569502"/>
                  <a:pt x="8368234" y="6690386"/>
                  <a:pt x="8368234" y="6839502"/>
                </a:cubicBezTo>
                <a:cubicBezTo>
                  <a:pt x="8368234" y="6988619"/>
                  <a:pt x="8489116" y="7109502"/>
                  <a:pt x="8638232" y="7109502"/>
                </a:cubicBezTo>
                <a:lnTo>
                  <a:pt x="9244996" y="7109502"/>
                </a:lnTo>
                <a:lnTo>
                  <a:pt x="9246258" y="7111157"/>
                </a:lnTo>
                <a:lnTo>
                  <a:pt x="9012182" y="7111157"/>
                </a:lnTo>
                <a:cubicBezTo>
                  <a:pt x="8863066" y="7111157"/>
                  <a:pt x="8742182" y="7232040"/>
                  <a:pt x="8742182" y="7381156"/>
                </a:cubicBezTo>
                <a:cubicBezTo>
                  <a:pt x="8742182" y="7530273"/>
                  <a:pt x="8863066" y="7651156"/>
                  <a:pt x="9012182" y="7651156"/>
                </a:cubicBezTo>
                <a:lnTo>
                  <a:pt x="9787950" y="7651156"/>
                </a:lnTo>
                <a:lnTo>
                  <a:pt x="9789989" y="7652811"/>
                </a:lnTo>
                <a:lnTo>
                  <a:pt x="9369905" y="7652811"/>
                </a:lnTo>
                <a:cubicBezTo>
                  <a:pt x="9220788" y="7652811"/>
                  <a:pt x="9099905" y="7773694"/>
                  <a:pt x="9099905" y="7922811"/>
                </a:cubicBezTo>
                <a:cubicBezTo>
                  <a:pt x="9099905" y="8071928"/>
                  <a:pt x="9220788" y="8192811"/>
                  <a:pt x="9369905" y="8192811"/>
                </a:cubicBezTo>
                <a:lnTo>
                  <a:pt x="10001360" y="8192811"/>
                </a:lnTo>
                <a:lnTo>
                  <a:pt x="9929062" y="8207408"/>
                </a:lnTo>
                <a:cubicBezTo>
                  <a:pt x="9832156" y="8248396"/>
                  <a:pt x="9764158" y="8344353"/>
                  <a:pt x="9764158" y="8456190"/>
                </a:cubicBezTo>
                <a:cubicBezTo>
                  <a:pt x="9764158" y="8605306"/>
                  <a:pt x="9885041" y="8726190"/>
                  <a:pt x="10034158" y="8726190"/>
                </a:cubicBezTo>
                <a:lnTo>
                  <a:pt x="10800374" y="8726190"/>
                </a:lnTo>
                <a:lnTo>
                  <a:pt x="10804019" y="8728169"/>
                </a:lnTo>
                <a:cubicBezTo>
                  <a:pt x="10836322" y="8741832"/>
                  <a:pt x="10871836" y="8749387"/>
                  <a:pt x="10909116" y="8749387"/>
                </a:cubicBezTo>
                <a:lnTo>
                  <a:pt x="11573053" y="8749387"/>
                </a:lnTo>
                <a:lnTo>
                  <a:pt x="11526544" y="8777605"/>
                </a:lnTo>
                <a:lnTo>
                  <a:pt x="11502236" y="8804357"/>
                </a:lnTo>
                <a:lnTo>
                  <a:pt x="11499689" y="8805739"/>
                </a:lnTo>
                <a:cubicBezTo>
                  <a:pt x="11427869" y="8854260"/>
                  <a:pt x="11380649" y="8936430"/>
                  <a:pt x="11380649" y="9029627"/>
                </a:cubicBezTo>
                <a:cubicBezTo>
                  <a:pt x="11380649" y="9178743"/>
                  <a:pt x="11501532" y="9299627"/>
                  <a:pt x="11650649" y="9299627"/>
                </a:cubicBezTo>
                <a:lnTo>
                  <a:pt x="12043679" y="9299627"/>
                </a:lnTo>
                <a:lnTo>
                  <a:pt x="11989305" y="9310605"/>
                </a:lnTo>
                <a:cubicBezTo>
                  <a:pt x="11892397" y="9351593"/>
                  <a:pt x="11824401" y="9447549"/>
                  <a:pt x="11824401" y="9559387"/>
                </a:cubicBezTo>
                <a:cubicBezTo>
                  <a:pt x="11824401" y="9689864"/>
                  <a:pt x="11916953" y="9798725"/>
                  <a:pt x="12039987" y="9823901"/>
                </a:cubicBezTo>
                <a:lnTo>
                  <a:pt x="12080875" y="9828023"/>
                </a:lnTo>
                <a:lnTo>
                  <a:pt x="14770840" y="9828023"/>
                </a:lnTo>
                <a:lnTo>
                  <a:pt x="14811729" y="9823901"/>
                </a:lnTo>
                <a:cubicBezTo>
                  <a:pt x="14934764" y="9798725"/>
                  <a:pt x="15027315" y="9689864"/>
                  <a:pt x="15027315" y="9559387"/>
                </a:cubicBezTo>
                <a:cubicBezTo>
                  <a:pt x="15027315" y="9447549"/>
                  <a:pt x="14959318" y="9351593"/>
                  <a:pt x="14862411" y="9310605"/>
                </a:cubicBezTo>
                <a:lnTo>
                  <a:pt x="14808034" y="9299627"/>
                </a:lnTo>
                <a:lnTo>
                  <a:pt x="16421446" y="9299627"/>
                </a:lnTo>
                <a:cubicBezTo>
                  <a:pt x="16570563" y="9299627"/>
                  <a:pt x="16691446" y="9178743"/>
                  <a:pt x="16691446" y="9029627"/>
                </a:cubicBezTo>
                <a:cubicBezTo>
                  <a:pt x="16691446" y="8917790"/>
                  <a:pt x="16623448" y="8821833"/>
                  <a:pt x="16526542" y="8780845"/>
                </a:cubicBezTo>
                <a:lnTo>
                  <a:pt x="16454244" y="8766248"/>
                </a:lnTo>
                <a:lnTo>
                  <a:pt x="17085700" y="8766248"/>
                </a:lnTo>
                <a:cubicBezTo>
                  <a:pt x="17234816" y="8766248"/>
                  <a:pt x="17355700" y="8645365"/>
                  <a:pt x="17355700" y="8496248"/>
                </a:cubicBezTo>
                <a:cubicBezTo>
                  <a:pt x="17355700" y="8347131"/>
                  <a:pt x="17234816" y="8226248"/>
                  <a:pt x="17085700" y="8226248"/>
                </a:cubicBezTo>
                <a:lnTo>
                  <a:pt x="16665615" y="8226248"/>
                </a:lnTo>
                <a:lnTo>
                  <a:pt x="16667654" y="8224593"/>
                </a:lnTo>
                <a:lnTo>
                  <a:pt x="17443422" y="8224593"/>
                </a:lnTo>
                <a:cubicBezTo>
                  <a:pt x="17592538" y="8224593"/>
                  <a:pt x="17713422" y="8103710"/>
                  <a:pt x="17713422" y="7954593"/>
                </a:cubicBezTo>
                <a:cubicBezTo>
                  <a:pt x="17713422" y="7805477"/>
                  <a:pt x="17592538" y="7684594"/>
                  <a:pt x="17443422" y="7684594"/>
                </a:cubicBezTo>
                <a:lnTo>
                  <a:pt x="17209346" y="7684594"/>
                </a:lnTo>
                <a:lnTo>
                  <a:pt x="17210608" y="7682939"/>
                </a:lnTo>
                <a:lnTo>
                  <a:pt x="17817372" y="7682939"/>
                </a:lnTo>
                <a:cubicBezTo>
                  <a:pt x="17966488" y="7682939"/>
                  <a:pt x="18087372" y="7562056"/>
                  <a:pt x="18087372" y="7412939"/>
                </a:cubicBezTo>
                <a:cubicBezTo>
                  <a:pt x="18087372" y="7263823"/>
                  <a:pt x="17966488" y="7142939"/>
                  <a:pt x="17817372" y="7142939"/>
                </a:cubicBezTo>
                <a:lnTo>
                  <a:pt x="17584318" y="7142939"/>
                </a:lnTo>
                <a:lnTo>
                  <a:pt x="17585308" y="7141285"/>
                </a:lnTo>
                <a:lnTo>
                  <a:pt x="18288000" y="7141285"/>
                </a:lnTo>
                <a:lnTo>
                  <a:pt x="18288000" y="7684594"/>
                </a:lnTo>
                <a:lnTo>
                  <a:pt x="18166964" y="7684594"/>
                </a:lnTo>
                <a:cubicBezTo>
                  <a:pt x="18017848" y="7684594"/>
                  <a:pt x="17896964" y="7805477"/>
                  <a:pt x="17896964" y="7954593"/>
                </a:cubicBezTo>
                <a:cubicBezTo>
                  <a:pt x="17896964" y="8103710"/>
                  <a:pt x="18017848" y="8224593"/>
                  <a:pt x="18166964" y="8224593"/>
                </a:cubicBezTo>
                <a:lnTo>
                  <a:pt x="18288000" y="8224593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56000">
                <a:schemeClr val="accent1">
                  <a:lumMod val="75000"/>
                  <a:alpha val="6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2" name="Picture 2" descr="RÃ©sultat de recherche d'images pour &quot;parhelion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7"/>
          <a:stretch/>
        </p:blipFill>
        <p:spPr bwMode="auto">
          <a:xfrm>
            <a:off x="0" y="137891"/>
            <a:ext cx="536028" cy="5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47298" y="2317585"/>
            <a:ext cx="4855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Arial Rounded MT Bold" pitchFamily="34" charset="0"/>
              </a:rPr>
              <a:t>Assurance</a:t>
            </a:r>
            <a:r>
              <a:rPr lang="en-US" sz="3600" b="1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3600" b="1" dirty="0" err="1">
                <a:solidFill>
                  <a:schemeClr val="bg1">
                    <a:lumMod val="95000"/>
                  </a:schemeClr>
                </a:solidFill>
                <a:latin typeface="Arial Rounded MT Bold" pitchFamily="34" charset="0"/>
              </a:rPr>
              <a:t>Caravane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243" y="6243149"/>
            <a:ext cx="1097334" cy="490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98" y="3704897"/>
            <a:ext cx="23280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>
                    <a:lumMod val="95000"/>
                  </a:schemeClr>
                </a:solidFill>
              </a:rPr>
              <a:t>Réalisé par :</a:t>
            </a: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Njeimi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Amal</a:t>
            </a: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Bahri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Aziz</a:t>
            </a: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Fattoumi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Tayssi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Skouri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Youssef</a:t>
            </a: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Zehani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Jilani</a:t>
            </a:r>
            <a:endParaRPr lang="fr-FR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Dhouib</a:t>
            </a:r>
            <a:r>
              <a:rPr lang="fr-FR" sz="20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2000" b="1" dirty="0" err="1" smtClean="0">
                <a:solidFill>
                  <a:schemeClr val="bg1">
                    <a:lumMod val="95000"/>
                  </a:schemeClr>
                </a:solidFill>
              </a:rPr>
              <a:t>Wael</a:t>
            </a:r>
            <a:endParaRPr lang="fr-FR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964" y="20398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</a:rPr>
              <a:t>Parhelion</a:t>
            </a:r>
            <a:endParaRPr lang="fr-FR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82297"/>
            <a:ext cx="11573197" cy="72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Etude </a:t>
            </a:r>
            <a:r>
              <a:rPr lang="en-US" sz="3600" b="1" dirty="0" err="1">
                <a:solidFill>
                  <a:schemeClr val="accent1"/>
                </a:solidFill>
              </a:rPr>
              <a:t>Sociodémographique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4DA7196-E9B7-4EED-A842-332BA070D6BB}"/>
              </a:ext>
            </a:extLst>
          </p:cNvPr>
          <p:cNvSpPr/>
          <p:nvPr/>
        </p:nvSpPr>
        <p:spPr>
          <a:xfrm>
            <a:off x="0" y="6027325"/>
            <a:ext cx="12192000" cy="830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xmlns="" id="{B6E21509-BB42-4ED4-AFAE-A5A1BDBFFA58}"/>
              </a:ext>
            </a:extLst>
          </p:cNvPr>
          <p:cNvSpPr>
            <a:spLocks noChangeAspect="1"/>
          </p:cNvSpPr>
          <p:nvPr/>
        </p:nvSpPr>
        <p:spPr>
          <a:xfrm flipH="1">
            <a:off x="1523322" y="2972894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xmlns="" id="{655D4B55-F6DB-4B18-A962-677D50741E75}"/>
              </a:ext>
            </a:extLst>
          </p:cNvPr>
          <p:cNvSpPr>
            <a:spLocks noChangeAspect="1"/>
          </p:cNvSpPr>
          <p:nvPr/>
        </p:nvSpPr>
        <p:spPr>
          <a:xfrm>
            <a:off x="8383975" y="2793167"/>
            <a:ext cx="1979413" cy="958647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0E610511-EE8B-44ED-9350-531131A0C5BE}"/>
              </a:ext>
            </a:extLst>
          </p:cNvPr>
          <p:cNvSpPr>
            <a:spLocks/>
          </p:cNvSpPr>
          <p:nvPr/>
        </p:nvSpPr>
        <p:spPr bwMode="auto">
          <a:xfrm>
            <a:off x="2863893" y="4900778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1035EEF-9728-44A3-898E-BEA9A6444D3A}"/>
              </a:ext>
            </a:extLst>
          </p:cNvPr>
          <p:cNvSpPr txBox="1"/>
          <p:nvPr/>
        </p:nvSpPr>
        <p:spPr>
          <a:xfrm>
            <a:off x="982101" y="1757666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xmlns="" id="{FF3A4E5F-18A2-4BCE-935E-AF118F61A919}"/>
              </a:ext>
            </a:extLst>
          </p:cNvPr>
          <p:cNvSpPr>
            <a:spLocks noChangeAspect="1"/>
          </p:cNvSpPr>
          <p:nvPr/>
        </p:nvSpPr>
        <p:spPr>
          <a:xfrm>
            <a:off x="9373682" y="3356984"/>
            <a:ext cx="1308166" cy="717949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586874-C8D2-461E-9149-E57C1C4EB1C5}"/>
              </a:ext>
            </a:extLst>
          </p:cNvPr>
          <p:cNvSpPr txBox="1"/>
          <p:nvPr/>
        </p:nvSpPr>
        <p:spPr>
          <a:xfrm>
            <a:off x="3807223" y="6180966"/>
            <a:ext cx="4035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Corrélation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entre les variables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03" y="878805"/>
            <a:ext cx="9904493" cy="418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8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13829"/>
            <a:ext cx="11573197" cy="72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Etude </a:t>
            </a:r>
            <a:r>
              <a:rPr lang="en-US" sz="3600" b="1" dirty="0" err="1">
                <a:solidFill>
                  <a:schemeClr val="accent1"/>
                </a:solidFill>
              </a:rPr>
              <a:t>Sociodémographique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xmlns="" id="{B6E21509-BB42-4ED4-AFAE-A5A1BDBFFA58}"/>
              </a:ext>
            </a:extLst>
          </p:cNvPr>
          <p:cNvSpPr>
            <a:spLocks noChangeAspect="1"/>
          </p:cNvSpPr>
          <p:nvPr/>
        </p:nvSpPr>
        <p:spPr>
          <a:xfrm flipH="1">
            <a:off x="1523322" y="2972894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xmlns="" id="{655D4B55-F6DB-4B18-A962-677D50741E75}"/>
              </a:ext>
            </a:extLst>
          </p:cNvPr>
          <p:cNvSpPr>
            <a:spLocks noChangeAspect="1"/>
          </p:cNvSpPr>
          <p:nvPr/>
        </p:nvSpPr>
        <p:spPr>
          <a:xfrm>
            <a:off x="8383975" y="2793167"/>
            <a:ext cx="1979413" cy="958647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1035EEF-9728-44A3-898E-BEA9A6444D3A}"/>
              </a:ext>
            </a:extLst>
          </p:cNvPr>
          <p:cNvSpPr txBox="1"/>
          <p:nvPr/>
        </p:nvSpPr>
        <p:spPr>
          <a:xfrm>
            <a:off x="982101" y="1757666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xmlns="" id="{FF3A4E5F-18A2-4BCE-935E-AF118F61A919}"/>
              </a:ext>
            </a:extLst>
          </p:cNvPr>
          <p:cNvSpPr>
            <a:spLocks noChangeAspect="1"/>
          </p:cNvSpPr>
          <p:nvPr/>
        </p:nvSpPr>
        <p:spPr>
          <a:xfrm>
            <a:off x="9373682" y="3356984"/>
            <a:ext cx="1308166" cy="717949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C:\Users\Jileni\Desktop\powc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8" y="1311331"/>
            <a:ext cx="5534199" cy="40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leni\Desktop\avginc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" y="1364289"/>
            <a:ext cx="5973216" cy="37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4DA7196-E9B7-4EED-A842-332BA070D6BB}"/>
              </a:ext>
            </a:extLst>
          </p:cNvPr>
          <p:cNvSpPr/>
          <p:nvPr/>
        </p:nvSpPr>
        <p:spPr>
          <a:xfrm>
            <a:off x="0" y="6027325"/>
            <a:ext cx="12192000" cy="830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Freeform: Shape 41">
            <a:extLst>
              <a:ext uri="{FF2B5EF4-FFF2-40B4-BE49-F238E27FC236}">
                <a16:creationId xmlns:a16="http://schemas.microsoft.com/office/drawing/2014/main" xmlns="" id="{0E610511-EE8B-44ED-9350-531131A0C5BE}"/>
              </a:ext>
            </a:extLst>
          </p:cNvPr>
          <p:cNvSpPr>
            <a:spLocks/>
          </p:cNvSpPr>
          <p:nvPr/>
        </p:nvSpPr>
        <p:spPr bwMode="auto">
          <a:xfrm>
            <a:off x="2863893" y="4900778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2586874-C8D2-461E-9149-E57C1C4EB1C5}"/>
              </a:ext>
            </a:extLst>
          </p:cNvPr>
          <p:cNvSpPr txBox="1"/>
          <p:nvPr/>
        </p:nvSpPr>
        <p:spPr>
          <a:xfrm>
            <a:off x="616347" y="6218458"/>
            <a:ext cx="484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Etude sur les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revenus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moyens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2586874-C8D2-461E-9149-E57C1C4EB1C5}"/>
              </a:ext>
            </a:extLst>
          </p:cNvPr>
          <p:cNvSpPr txBox="1"/>
          <p:nvPr/>
        </p:nvSpPr>
        <p:spPr>
          <a:xfrm>
            <a:off x="7948352" y="6288432"/>
            <a:ext cx="484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Etude sur le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pouvoir</a:t>
            </a:r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d’achat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208425"/>
            <a:ext cx="11573197" cy="72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Etude de </a:t>
            </a:r>
            <a:r>
              <a:rPr lang="en-US" sz="3600" b="1" dirty="0" err="1">
                <a:solidFill>
                  <a:schemeClr val="accent1"/>
                </a:solidFill>
              </a:rPr>
              <a:t>propriété</a:t>
            </a:r>
            <a:r>
              <a:rPr lang="en-US" sz="3600" b="1" dirty="0">
                <a:solidFill>
                  <a:schemeClr val="accent1"/>
                </a:solidFill>
              </a:rPr>
              <a:t> /assurance</a:t>
            </a:r>
          </a:p>
        </p:txBody>
      </p:sp>
      <p:cxnSp>
        <p:nvCxnSpPr>
          <p:cNvPr id="12" name="Elbow Connector 39">
            <a:extLst>
              <a:ext uri="{FF2B5EF4-FFF2-40B4-BE49-F238E27FC236}">
                <a16:creationId xmlns:a16="http://schemas.microsoft.com/office/drawing/2014/main" xmlns="" id="{A5A5528B-90D0-48C2-8028-0037EE0F6D24}"/>
              </a:ext>
            </a:extLst>
          </p:cNvPr>
          <p:cNvCxnSpPr/>
          <p:nvPr/>
        </p:nvCxnSpPr>
        <p:spPr>
          <a:xfrm rot="5400000">
            <a:off x="8378175" y="4583879"/>
            <a:ext cx="885413" cy="80742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41">
            <a:extLst>
              <a:ext uri="{FF2B5EF4-FFF2-40B4-BE49-F238E27FC236}">
                <a16:creationId xmlns:a16="http://schemas.microsoft.com/office/drawing/2014/main" xmlns="" id="{2434C26C-AB2A-4C53-BCB2-28570001B136}"/>
              </a:ext>
            </a:extLst>
          </p:cNvPr>
          <p:cNvCxnSpPr>
            <a:endCxn id="30" idx="0"/>
          </p:cNvCxnSpPr>
          <p:nvPr/>
        </p:nvCxnSpPr>
        <p:spPr>
          <a:xfrm rot="16200000" flipH="1">
            <a:off x="3820474" y="3702427"/>
            <a:ext cx="630161" cy="23150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68">
            <a:extLst>
              <a:ext uri="{FF2B5EF4-FFF2-40B4-BE49-F238E27FC236}">
                <a16:creationId xmlns:a16="http://schemas.microsoft.com/office/drawing/2014/main" xmlns="" id="{B2F75F91-4972-43DC-BD46-906581FD3598}"/>
              </a:ext>
            </a:extLst>
          </p:cNvPr>
          <p:cNvGrpSpPr/>
          <p:nvPr/>
        </p:nvGrpSpPr>
        <p:grpSpPr>
          <a:xfrm>
            <a:off x="4589411" y="5175047"/>
            <a:ext cx="1407362" cy="1330960"/>
            <a:chOff x="6378443" y="3296466"/>
            <a:chExt cx="2160000" cy="2770952"/>
          </a:xfrm>
        </p:grpSpPr>
        <p:sp>
          <p:nvSpPr>
            <p:cNvPr id="30" name="Rounded Rectangle 14">
              <a:extLst>
                <a:ext uri="{FF2B5EF4-FFF2-40B4-BE49-F238E27FC236}">
                  <a16:creationId xmlns:a16="http://schemas.microsoft.com/office/drawing/2014/main" xmlns="" id="{2B972F49-AC0A-4B74-B683-41196B504B4D}"/>
                </a:ext>
              </a:extLst>
            </p:cNvPr>
            <p:cNvSpPr/>
            <p:nvPr/>
          </p:nvSpPr>
          <p:spPr>
            <a:xfrm>
              <a:off x="6662992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73A9126-F455-473A-933F-DBE92316F412}"/>
                </a:ext>
              </a:extLst>
            </p:cNvPr>
            <p:cNvSpPr txBox="1"/>
            <p:nvPr/>
          </p:nvSpPr>
          <p:spPr>
            <a:xfrm>
              <a:off x="7142044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자유형: 도형 53">
              <a:extLst>
                <a:ext uri="{FF2B5EF4-FFF2-40B4-BE49-F238E27FC236}">
                  <a16:creationId xmlns:a16="http://schemas.microsoft.com/office/drawing/2014/main" xmlns="" id="{C828C356-F76C-4E0D-A48F-AC9D9B482208}"/>
                </a:ext>
              </a:extLst>
            </p:cNvPr>
            <p:cNvSpPr/>
            <p:nvPr/>
          </p:nvSpPr>
          <p:spPr>
            <a:xfrm>
              <a:off x="6378443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D2B35FE-6851-47ED-A057-E162EA4E5C55}"/>
                </a:ext>
              </a:extLst>
            </p:cNvPr>
            <p:cNvSpPr txBox="1"/>
            <p:nvPr/>
          </p:nvSpPr>
          <p:spPr>
            <a:xfrm>
              <a:off x="6562298" y="4405677"/>
              <a:ext cx="1792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accent3"/>
                  </a:solidFill>
                  <a:cs typeface="Arial" pitchFamily="34" charset="0"/>
                </a:rPr>
                <a:t>Assurance Auto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그룹 67">
            <a:extLst>
              <a:ext uri="{FF2B5EF4-FFF2-40B4-BE49-F238E27FC236}">
                <a16:creationId xmlns:a16="http://schemas.microsoft.com/office/drawing/2014/main" xmlns="" id="{D18A439F-27C9-46A3-9904-FDA6996CDA58}"/>
              </a:ext>
            </a:extLst>
          </p:cNvPr>
          <p:cNvGrpSpPr/>
          <p:nvPr/>
        </p:nvGrpSpPr>
        <p:grpSpPr>
          <a:xfrm>
            <a:off x="7442335" y="5430295"/>
            <a:ext cx="1507909" cy="1024812"/>
            <a:chOff x="9099621" y="3296466"/>
            <a:chExt cx="2160000" cy="2770952"/>
          </a:xfrm>
        </p:grpSpPr>
        <p:sp>
          <p:nvSpPr>
            <p:cNvPr id="37" name="Rounded Rectangle 20">
              <a:extLst>
                <a:ext uri="{FF2B5EF4-FFF2-40B4-BE49-F238E27FC236}">
                  <a16:creationId xmlns:a16="http://schemas.microsoft.com/office/drawing/2014/main" xmlns="" id="{FA94F9C7-B17F-4481-A828-8E98B7390848}"/>
                </a:ext>
              </a:extLst>
            </p:cNvPr>
            <p:cNvSpPr/>
            <p:nvPr/>
          </p:nvSpPr>
          <p:spPr>
            <a:xfrm>
              <a:off x="9384170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6D6ABCCF-C8AF-4C52-9183-3F5FAF77C253}"/>
                </a:ext>
              </a:extLst>
            </p:cNvPr>
            <p:cNvSpPr txBox="1"/>
            <p:nvPr/>
          </p:nvSpPr>
          <p:spPr>
            <a:xfrm>
              <a:off x="9863222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자유형: 도형 52">
              <a:extLst>
                <a:ext uri="{FF2B5EF4-FFF2-40B4-BE49-F238E27FC236}">
                  <a16:creationId xmlns:a16="http://schemas.microsoft.com/office/drawing/2014/main" xmlns="" id="{B7E10FBA-82E7-4AF5-BB44-AEC585414F59}"/>
                </a:ext>
              </a:extLst>
            </p:cNvPr>
            <p:cNvSpPr/>
            <p:nvPr/>
          </p:nvSpPr>
          <p:spPr>
            <a:xfrm>
              <a:off x="9099621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725BDF3-7927-4AF3-9596-454A9E68425A}"/>
                </a:ext>
              </a:extLst>
            </p:cNvPr>
            <p:cNvSpPr txBox="1"/>
            <p:nvPr/>
          </p:nvSpPr>
          <p:spPr>
            <a:xfrm>
              <a:off x="9283476" y="4405677"/>
              <a:ext cx="1792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accent4"/>
                  </a:solidFill>
                  <a:cs typeface="Arial" pitchFamily="34" charset="0"/>
                </a:rPr>
                <a:t>Assurance incendies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3074" name="Picture 2" descr="C:\Users\Jileni\Desktop\assau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5" y="1182416"/>
            <a:ext cx="5264939" cy="33554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leni\Desktop\fi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20" y="1182415"/>
            <a:ext cx="5342490" cy="33554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ame 3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61127"/>
            <a:ext cx="11573197" cy="72424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Etude de </a:t>
            </a:r>
            <a:r>
              <a:rPr lang="en-US" sz="3600" b="1" dirty="0" err="1">
                <a:solidFill>
                  <a:schemeClr val="accent1"/>
                </a:solidFill>
              </a:rPr>
              <a:t>propriété</a:t>
            </a:r>
            <a:r>
              <a:rPr lang="en-US" sz="3600" b="1" dirty="0">
                <a:solidFill>
                  <a:schemeClr val="accent1"/>
                </a:solidFill>
              </a:rPr>
              <a:t> /assurance</a:t>
            </a:r>
          </a:p>
        </p:txBody>
      </p:sp>
      <p:cxnSp>
        <p:nvCxnSpPr>
          <p:cNvPr id="11" name="Elbow Connector 38">
            <a:extLst>
              <a:ext uri="{FF2B5EF4-FFF2-40B4-BE49-F238E27FC236}">
                <a16:creationId xmlns:a16="http://schemas.microsoft.com/office/drawing/2014/main" xmlns="" id="{74FB6A1C-B386-4E27-92F2-23400F2EB74A}"/>
              </a:ext>
            </a:extLst>
          </p:cNvPr>
          <p:cNvCxnSpPr/>
          <p:nvPr/>
        </p:nvCxnSpPr>
        <p:spPr>
          <a:xfrm rot="16200000" flipH="1">
            <a:off x="4559945" y="4694418"/>
            <a:ext cx="843921" cy="8198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40">
            <a:extLst>
              <a:ext uri="{FF2B5EF4-FFF2-40B4-BE49-F238E27FC236}">
                <a16:creationId xmlns:a16="http://schemas.microsoft.com/office/drawing/2014/main" xmlns="" id="{68506989-0E6C-4549-A5D1-4478173B7C2E}"/>
              </a:ext>
            </a:extLst>
          </p:cNvPr>
          <p:cNvCxnSpPr>
            <a:endCxn id="23" idx="0"/>
          </p:cNvCxnSpPr>
          <p:nvPr/>
        </p:nvCxnSpPr>
        <p:spPr>
          <a:xfrm rot="5400000">
            <a:off x="8152871" y="4844632"/>
            <a:ext cx="793185" cy="468639"/>
          </a:xfrm>
          <a:prstGeom prst="bentConnector3">
            <a:avLst/>
          </a:prstGeom>
          <a:ln w="19050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70">
            <a:extLst>
              <a:ext uri="{FF2B5EF4-FFF2-40B4-BE49-F238E27FC236}">
                <a16:creationId xmlns:a16="http://schemas.microsoft.com/office/drawing/2014/main" xmlns="" id="{77BE1265-47E0-423C-8565-0814BA052B90}"/>
              </a:ext>
            </a:extLst>
          </p:cNvPr>
          <p:cNvGrpSpPr/>
          <p:nvPr/>
        </p:nvGrpSpPr>
        <p:grpSpPr>
          <a:xfrm>
            <a:off x="4891771" y="5526281"/>
            <a:ext cx="1277135" cy="992584"/>
            <a:chOff x="936087" y="3296466"/>
            <a:chExt cx="2160000" cy="2770952"/>
          </a:xfrm>
        </p:grpSpPr>
        <p:sp>
          <p:nvSpPr>
            <p:cNvPr id="16" name="Rounded Rectangle 2">
              <a:extLst>
                <a:ext uri="{FF2B5EF4-FFF2-40B4-BE49-F238E27FC236}">
                  <a16:creationId xmlns:a16="http://schemas.microsoft.com/office/drawing/2014/main" xmlns="" id="{ED35A0F3-5DB4-4A77-9C62-2FDBF6FF7A17}"/>
                </a:ext>
              </a:extLst>
            </p:cNvPr>
            <p:cNvSpPr/>
            <p:nvPr/>
          </p:nvSpPr>
          <p:spPr>
            <a:xfrm>
              <a:off x="1220636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자유형: 도형 51">
              <a:extLst>
                <a:ext uri="{FF2B5EF4-FFF2-40B4-BE49-F238E27FC236}">
                  <a16:creationId xmlns:a16="http://schemas.microsoft.com/office/drawing/2014/main" xmlns="" id="{87F53188-80A7-4BCC-AF79-B204A4780B72}"/>
                </a:ext>
              </a:extLst>
            </p:cNvPr>
            <p:cNvSpPr/>
            <p:nvPr/>
          </p:nvSpPr>
          <p:spPr>
            <a:xfrm>
              <a:off x="936087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6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6843042-4F69-4DA0-98D9-C4017E1237C1}"/>
                </a:ext>
              </a:extLst>
            </p:cNvPr>
            <p:cNvSpPr txBox="1"/>
            <p:nvPr/>
          </p:nvSpPr>
          <p:spPr>
            <a:xfrm>
              <a:off x="1119942" y="4405677"/>
              <a:ext cx="1792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accent1"/>
                  </a:solidFill>
                  <a:cs typeface="Arial" pitchFamily="34" charset="0"/>
                </a:rPr>
                <a:t>Maison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69">
            <a:extLst>
              <a:ext uri="{FF2B5EF4-FFF2-40B4-BE49-F238E27FC236}">
                <a16:creationId xmlns:a16="http://schemas.microsoft.com/office/drawing/2014/main" xmlns="" id="{FCE54113-D440-492A-B8DA-3B1255AAAA8A}"/>
              </a:ext>
            </a:extLst>
          </p:cNvPr>
          <p:cNvGrpSpPr/>
          <p:nvPr/>
        </p:nvGrpSpPr>
        <p:grpSpPr>
          <a:xfrm>
            <a:off x="7678862" y="5475544"/>
            <a:ext cx="1272561" cy="1035624"/>
            <a:chOff x="3657265" y="3296466"/>
            <a:chExt cx="2160000" cy="2770952"/>
          </a:xfrm>
        </p:grpSpPr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xmlns="" id="{FB15F189-6FA7-47AD-A19F-2384BE3A04F4}"/>
                </a:ext>
              </a:extLst>
            </p:cNvPr>
            <p:cNvSpPr/>
            <p:nvPr/>
          </p:nvSpPr>
          <p:spPr>
            <a:xfrm>
              <a:off x="3941814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4B35554-8687-4FD1-A454-B68F5942993E}"/>
                </a:ext>
              </a:extLst>
            </p:cNvPr>
            <p:cNvSpPr txBox="1"/>
            <p:nvPr/>
          </p:nvSpPr>
          <p:spPr>
            <a:xfrm>
              <a:off x="4420866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자유형: 도형 54">
              <a:extLst>
                <a:ext uri="{FF2B5EF4-FFF2-40B4-BE49-F238E27FC236}">
                  <a16:creationId xmlns:a16="http://schemas.microsoft.com/office/drawing/2014/main" xmlns="" id="{D9B06BBA-EFE5-4D7B-8D27-9367F60B0CCD}"/>
                </a:ext>
              </a:extLst>
            </p:cNvPr>
            <p:cNvSpPr/>
            <p:nvPr/>
          </p:nvSpPr>
          <p:spPr>
            <a:xfrm>
              <a:off x="3657265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F2BF3A8E-1C8D-4605-A1E4-C1CAA2607BB4}"/>
                </a:ext>
              </a:extLst>
            </p:cNvPr>
            <p:cNvSpPr txBox="1"/>
            <p:nvPr/>
          </p:nvSpPr>
          <p:spPr>
            <a:xfrm>
              <a:off x="3841120" y="4405677"/>
              <a:ext cx="17922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Voiture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pic>
        <p:nvPicPr>
          <p:cNvPr id="3076" name="Picture 4" descr="C:\Users\Jileni\Desktop\homow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5" y="1024760"/>
            <a:ext cx="5688638" cy="378291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ileni\Desktop\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680" y="1024760"/>
            <a:ext cx="5311350" cy="36575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ame 3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xmlns="" id="{D1CD378F-6B36-48EA-8866-DE091DADEDE1}"/>
              </a:ext>
            </a:extLst>
          </p:cNvPr>
          <p:cNvSpPr/>
          <p:nvPr/>
        </p:nvSpPr>
        <p:spPr>
          <a:xfrm>
            <a:off x="991891" y="2645043"/>
            <a:ext cx="4680488" cy="516610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xmlns="" id="{7751207D-403B-4692-89F6-8A67AFCBAF2C}"/>
              </a:ext>
            </a:extLst>
          </p:cNvPr>
          <p:cNvSpPr/>
          <p:nvPr/>
        </p:nvSpPr>
        <p:spPr>
          <a:xfrm>
            <a:off x="981560" y="4515172"/>
            <a:ext cx="3967566" cy="289302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" fmla="*/ 0 w 5951349"/>
              <a:gd name="connsiteY0" fmla="*/ 0 h 433953"/>
              <a:gd name="connsiteX1" fmla="*/ 5300420 w 5951349"/>
              <a:gd name="connsiteY1" fmla="*/ 0 h 433953"/>
              <a:gd name="connsiteX2" fmla="*/ 5951349 w 5951349"/>
              <a:gd name="connsiteY2" fmla="*/ 433953 h 43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xmlns="" id="{C07F96D0-6F34-4679-9304-C386F3971833}"/>
              </a:ext>
            </a:extLst>
          </p:cNvPr>
          <p:cNvSpPr/>
          <p:nvPr/>
        </p:nvSpPr>
        <p:spPr>
          <a:xfrm>
            <a:off x="6581614" y="2645043"/>
            <a:ext cx="4639159" cy="464949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xmlns="" id="{944A5E77-81BF-41F5-80C2-3F265F9A1630}"/>
              </a:ext>
            </a:extLst>
          </p:cNvPr>
          <p:cNvSpPr/>
          <p:nvPr/>
        </p:nvSpPr>
        <p:spPr>
          <a:xfrm>
            <a:off x="7089855" y="4515172"/>
            <a:ext cx="4112217" cy="392623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0 h 5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solidFill>
                  <a:schemeClr val="accent1"/>
                </a:solidFill>
              </a:rPr>
              <a:t>Profil</a:t>
            </a:r>
            <a:r>
              <a:rPr lang="en-US" sz="3600" b="1" dirty="0">
                <a:solidFill>
                  <a:schemeClr val="accent1"/>
                </a:solidFill>
              </a:rPr>
              <a:t> du client à </a:t>
            </a:r>
            <a:r>
              <a:rPr lang="en-US" sz="3600" b="1" dirty="0" err="1">
                <a:solidFill>
                  <a:schemeClr val="accent1"/>
                </a:solidFill>
              </a:rPr>
              <a:t>retenir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88" name="그룹 4">
            <a:extLst>
              <a:ext uri="{FF2B5EF4-FFF2-40B4-BE49-F238E27FC236}">
                <a16:creationId xmlns:a16="http://schemas.microsoft.com/office/drawing/2014/main" xmlns="" id="{B1F3C570-B5EF-48A0-88DB-CB18688AF5F3}"/>
              </a:ext>
            </a:extLst>
          </p:cNvPr>
          <p:cNvGrpSpPr/>
          <p:nvPr/>
        </p:nvGrpSpPr>
        <p:grpSpPr>
          <a:xfrm>
            <a:off x="4389330" y="2555097"/>
            <a:ext cx="2987325" cy="3504804"/>
            <a:chOff x="4389329" y="2708921"/>
            <a:chExt cx="2987325" cy="3504804"/>
          </a:xfrm>
        </p:grpSpPr>
        <p:sp>
          <p:nvSpPr>
            <p:cNvPr id="89" name="Freeform 2">
              <a:extLst>
                <a:ext uri="{FF2B5EF4-FFF2-40B4-BE49-F238E27FC236}">
                  <a16:creationId xmlns:a16="http://schemas.microsoft.com/office/drawing/2014/main" xmlns="" id="{F58796D8-8D70-4435-A8A2-3369C002B2C2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4A5D64C7-271C-4DC6-B342-9593BD277BF1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xmlns="" id="{C4ABCA26-1F2F-4DF3-8717-82B243083DD9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Oval 21">
              <a:extLst>
                <a:ext uri="{FF2B5EF4-FFF2-40B4-BE49-F238E27FC236}">
                  <a16:creationId xmlns:a16="http://schemas.microsoft.com/office/drawing/2014/main" xmlns="" id="{68BE1E42-A46C-4383-9BDD-78B42787970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66C1C64-C671-4C17-BD06-9A17F25D19D6}"/>
              </a:ext>
            </a:extLst>
          </p:cNvPr>
          <p:cNvSpPr txBox="1"/>
          <p:nvPr/>
        </p:nvSpPr>
        <p:spPr>
          <a:xfrm>
            <a:off x="1428156" y="1705305"/>
            <a:ext cx="265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Il fait </a:t>
            </a:r>
            <a:r>
              <a:rPr lang="fr-FR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partie d’une famille plus ou moins large et susceptible d’appartenir à la classe moyenne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46A4664-61F1-4A8C-BC2C-3EC1244A75D7}"/>
              </a:ext>
            </a:extLst>
          </p:cNvPr>
          <p:cNvSpPr txBox="1"/>
          <p:nvPr/>
        </p:nvSpPr>
        <p:spPr>
          <a:xfrm>
            <a:off x="8118721" y="1711451"/>
            <a:ext cx="265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Il est </a:t>
            </a:r>
            <a:r>
              <a:rPr lang="fr-FR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déja</a:t>
            </a:r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propriétaire d'une </a:t>
            </a:r>
            <a:r>
              <a:rPr lang="fr-FR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maison et/ou voiture</a:t>
            </a:r>
          </a:p>
          <a:p>
            <a:pPr algn="ctr"/>
            <a:endParaRPr lang="fr-FR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14D36E32-495A-408C-ACE1-7F6C13A9AF4A}"/>
              </a:ext>
            </a:extLst>
          </p:cNvPr>
          <p:cNvSpPr txBox="1"/>
          <p:nvPr/>
        </p:nvSpPr>
        <p:spPr>
          <a:xfrm>
            <a:off x="8118721" y="4664024"/>
            <a:ext cx="265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Il a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une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ssurance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auto et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assuré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contre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les incendies</a:t>
            </a:r>
          </a:p>
          <a:p>
            <a:pPr algn="ctr"/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465EEC7-3232-452B-9E4B-4D31AA45B7CC}"/>
              </a:ext>
            </a:extLst>
          </p:cNvPr>
          <p:cNvSpPr txBox="1"/>
          <p:nvPr/>
        </p:nvSpPr>
        <p:spPr>
          <a:xfrm>
            <a:off x="1439723" y="4664024"/>
            <a:ext cx="265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il ne doit pas </a:t>
            </a:r>
            <a:r>
              <a:rPr lang="fr-FR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etre</a:t>
            </a:r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ni trop jeune ni </a:t>
            </a:r>
            <a:r>
              <a:rPr lang="fr-FR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trop  </a:t>
            </a:r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vieux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FD5CCDB3-F24A-4510-8867-80E2C1A0CC79}"/>
              </a:ext>
            </a:extLst>
          </p:cNvPr>
          <p:cNvSpPr txBox="1"/>
          <p:nvPr/>
        </p:nvSpPr>
        <p:spPr>
          <a:xfrm>
            <a:off x="2584205" y="2871930"/>
            <a:ext cx="997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3"/>
                </a:solidFill>
                <a:cs typeface="Arial" pitchFamily="34" charset="0"/>
              </a:rPr>
              <a:t>Situation </a:t>
            </a:r>
            <a:r>
              <a:rPr lang="en-US" altLang="ko-KR" sz="1400" b="1" dirty="0" err="1" smtClean="0">
                <a:solidFill>
                  <a:schemeClr val="accent3"/>
                </a:solidFill>
                <a:cs typeface="Arial" pitchFamily="34" charset="0"/>
              </a:rPr>
              <a:t>sociale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72BCA047-74BC-464B-8C26-677A7B509A85}"/>
              </a:ext>
            </a:extLst>
          </p:cNvPr>
          <p:cNvSpPr txBox="1"/>
          <p:nvPr/>
        </p:nvSpPr>
        <p:spPr>
          <a:xfrm>
            <a:off x="2584205" y="4030268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Age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79CECA1-0D9C-41A0-A70A-D5F829CDC66A}"/>
              </a:ext>
            </a:extLst>
          </p:cNvPr>
          <p:cNvSpPr txBox="1"/>
          <p:nvPr/>
        </p:nvSpPr>
        <p:spPr>
          <a:xfrm>
            <a:off x="9248771" y="4030268"/>
            <a:ext cx="1219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A</a:t>
            </a:r>
            <a:r>
              <a:rPr lang="en-US" altLang="ko-KR" sz="1400" b="1" dirty="0" smtClean="0">
                <a:solidFill>
                  <a:schemeClr val="accent2"/>
                </a:solidFill>
                <a:cs typeface="Arial" pitchFamily="34" charset="0"/>
              </a:rPr>
              <a:t>ssurance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78AFB7C0-4103-4348-B8D0-18FDA9195D52}"/>
              </a:ext>
            </a:extLst>
          </p:cNvPr>
          <p:cNvSpPr txBox="1"/>
          <p:nvPr/>
        </p:nvSpPr>
        <p:spPr>
          <a:xfrm>
            <a:off x="9248772" y="2871930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4"/>
                </a:solidFill>
                <a:cs typeface="Arial" pitchFamily="34" charset="0"/>
              </a:rPr>
              <a:t>P</a:t>
            </a:r>
            <a:r>
              <a:rPr lang="en-US" altLang="ko-KR" sz="1400" b="1" dirty="0" err="1" smtClean="0">
                <a:solidFill>
                  <a:schemeClr val="accent4"/>
                </a:solidFill>
                <a:cs typeface="Arial" pitchFamily="34" charset="0"/>
              </a:rPr>
              <a:t>ropriété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8548476" y="2761515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8548476" y="3790767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2012798" y="2871930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2170563" y="3881591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Frame 2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926794" y="2146585"/>
            <a:ext cx="3733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8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Préparation</a:t>
            </a:r>
            <a:r>
              <a:rPr lang="en-US" altLang="ko-KR" sz="48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 des </a:t>
            </a:r>
            <a:r>
              <a:rPr lang="fr-FR" altLang="ko-KR" sz="48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données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429696" y="1038310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0" r="230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94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6141" y="407257"/>
            <a:ext cx="9144000" cy="576064"/>
          </a:xfrm>
        </p:spPr>
        <p:txBody>
          <a:bodyPr>
            <a:no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</a:rPr>
              <a:t>Préparation</a:t>
            </a:r>
            <a:r>
              <a:rPr lang="en-US" altLang="ko-KR" sz="3600" b="1" dirty="0">
                <a:solidFill>
                  <a:schemeClr val="accent1"/>
                </a:solidFill>
              </a:rPr>
              <a:t> des </a:t>
            </a:r>
            <a:r>
              <a:rPr lang="en-US" altLang="ko-KR" sz="3600" b="1" dirty="0" err="1">
                <a:solidFill>
                  <a:schemeClr val="accent1"/>
                </a:solidFill>
              </a:rPr>
              <a:t>données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741699" y="2869307"/>
            <a:ext cx="4469398" cy="3141645"/>
            <a:chOff x="3203848" y="1779662"/>
            <a:chExt cx="3332582" cy="2999495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7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Block Arc 28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Block Arc 30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617883" y="2536842"/>
            <a:ext cx="4919127" cy="902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745730" y="2616297"/>
            <a:ext cx="704696" cy="69780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ko-KR" sz="3600" b="1" dirty="0" smtClean="0"/>
              <a:t>1</a:t>
            </a:r>
            <a:endParaRPr lang="ko-KR" altLang="en-US" sz="3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673919" y="2664703"/>
            <a:ext cx="392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Changer </a:t>
            </a: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 nom des variables pour qu'elle soient plus </a:t>
            </a:r>
            <a:r>
              <a:rPr lang="fr-F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signifiantes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70504" y="364351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6141" y="38648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279741" y="1157765"/>
            <a:ext cx="3698879" cy="3958279"/>
            <a:chOff x="4848046" y="3681671"/>
            <a:chExt cx="2758049" cy="2928608"/>
          </a:xfrm>
        </p:grpSpPr>
        <p:sp>
          <p:nvSpPr>
            <p:cNvPr id="52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ounded Rectangle 55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74"/>
          <a:stretch/>
        </p:blipFill>
        <p:spPr bwMode="auto">
          <a:xfrm>
            <a:off x="8604557" y="2123273"/>
            <a:ext cx="1043935" cy="1482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603760" y="4125086"/>
            <a:ext cx="4919127" cy="9020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731607" y="4204541"/>
            <a:ext cx="704696" cy="69780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altLang="ko-KR" sz="3600" b="1" dirty="0"/>
              <a:t>2</a:t>
            </a:r>
            <a:endParaRPr lang="ko-KR" altLang="en-US" sz="3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673919" y="4157243"/>
            <a:ext cx="4537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fr-FR" dirty="0"/>
              <a:t>Changer  les modalités dans les </a:t>
            </a:r>
            <a:r>
              <a:rPr lang="fr-FR" dirty="0" smtClean="0"/>
              <a:t>        variables </a:t>
            </a:r>
            <a:r>
              <a:rPr lang="fr-FR" dirty="0"/>
              <a:t>pour qu'elle soient plus compréhensibles</a:t>
            </a:r>
            <a:endParaRPr lang="ko-KR" altLang="en-US" dirty="0"/>
          </a:p>
        </p:txBody>
      </p:sp>
      <p:sp>
        <p:nvSpPr>
          <p:cNvPr id="70" name="Frame 6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32919"/>
            <a:ext cx="11573197" cy="724247"/>
          </a:xfrm>
        </p:spPr>
        <p:txBody>
          <a:bodyPr>
            <a:noAutofit/>
          </a:bodyPr>
          <a:lstStyle/>
          <a:p>
            <a:r>
              <a:rPr lang="fr-FR" sz="4400" b="1" dirty="0" err="1" smtClean="0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4400" b="1" dirty="0">
                <a:solidFill>
                  <a:schemeClr val="accent2">
                    <a:lumMod val="50000"/>
                  </a:schemeClr>
                </a:solidFill>
              </a:rPr>
              <a:t>engineering</a:t>
            </a:r>
            <a:endParaRPr lang="fr-FR" sz="40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fr-FR" sz="4000" dirty="0" err="1" smtClean="0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4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accent2">
                    <a:lumMod val="50000"/>
                  </a:schemeClr>
                </a:solidFill>
              </a:rPr>
              <a:t>Selector</a:t>
            </a:r>
            <a:endParaRPr lang="fr-FR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4CF0065-2D44-476E-BF0C-CBB304A162C1}"/>
              </a:ext>
            </a:extLst>
          </p:cNvPr>
          <p:cNvGrpSpPr/>
          <p:nvPr/>
        </p:nvGrpSpPr>
        <p:grpSpPr>
          <a:xfrm>
            <a:off x="9959106" y="1571132"/>
            <a:ext cx="1207911" cy="1207911"/>
            <a:chOff x="1259632" y="1927684"/>
            <a:chExt cx="2005372" cy="2005372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67AFB316-C9D7-4FAA-95FE-8060A01E776B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36CFEED7-51A5-499D-9F92-2D1722953066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EC48D793-06F6-49A5-AA05-6900ACB7D080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3808DF8-B4E3-43E0-ABBF-7AE65C003B0E}"/>
              </a:ext>
            </a:extLst>
          </p:cNvPr>
          <p:cNvGrpSpPr/>
          <p:nvPr/>
        </p:nvGrpSpPr>
        <p:grpSpPr>
          <a:xfrm>
            <a:off x="7726468" y="2053234"/>
            <a:ext cx="3497537" cy="3983639"/>
            <a:chOff x="5710368" y="1700808"/>
            <a:chExt cx="2528707" cy="4176464"/>
          </a:xfrm>
        </p:grpSpPr>
        <p:sp>
          <p:nvSpPr>
            <p:cNvPr id="11" name="Up Arrow 3">
              <a:extLst>
                <a:ext uri="{FF2B5EF4-FFF2-40B4-BE49-F238E27FC236}">
                  <a16:creationId xmlns="" xmlns:a16="http://schemas.microsoft.com/office/drawing/2014/main" id="{846E3308-1227-42F0-8615-87D6DB0D661D}"/>
                </a:ext>
              </a:extLst>
            </p:cNvPr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adFill flip="none" rotWithShape="1">
              <a:gsLst>
                <a:gs pos="99000">
                  <a:schemeClr val="accent4"/>
                </a:gs>
                <a:gs pos="0">
                  <a:schemeClr val="accent4">
                    <a:lumMod val="86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lowchart: Data 6">
              <a:extLst>
                <a:ext uri="{FF2B5EF4-FFF2-40B4-BE49-F238E27FC236}">
                  <a16:creationId xmlns="" xmlns:a16="http://schemas.microsoft.com/office/drawing/2014/main" id="{D7D28EAC-1166-4BD2-82CA-7EF427E63146}"/>
                </a:ext>
              </a:extLst>
            </p:cNvPr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  <a:gd name="connsiteX0" fmla="*/ 0 w 9830"/>
                <a:gd name="connsiteY0" fmla="*/ 8685 h 9420"/>
                <a:gd name="connsiteX1" fmla="*/ 3898 w 9830"/>
                <a:gd name="connsiteY1" fmla="*/ 580 h 9420"/>
                <a:gd name="connsiteX2" fmla="*/ 9830 w 9830"/>
                <a:gd name="connsiteY2" fmla="*/ 0 h 9420"/>
                <a:gd name="connsiteX3" fmla="*/ 6661 w 9830"/>
                <a:gd name="connsiteY3" fmla="*/ 9420 h 9420"/>
                <a:gd name="connsiteX4" fmla="*/ 0 w 9830"/>
                <a:gd name="connsiteY4" fmla="*/ 8685 h 9420"/>
                <a:gd name="connsiteX0" fmla="*/ 0 w 10000"/>
                <a:gd name="connsiteY0" fmla="*/ 9220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220 h 10000"/>
                <a:gd name="connsiteX0" fmla="*/ 0 w 10000"/>
                <a:gd name="connsiteY0" fmla="*/ 9499 h 10000"/>
                <a:gd name="connsiteX1" fmla="*/ 3965 w 10000"/>
                <a:gd name="connsiteY1" fmla="*/ 616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  <a:gd name="connsiteX0" fmla="*/ 0 w 10000"/>
                <a:gd name="connsiteY0" fmla="*/ 9499 h 10000"/>
                <a:gd name="connsiteX1" fmla="*/ 4601 w 10000"/>
                <a:gd name="connsiteY1" fmla="*/ 58 h 10000"/>
                <a:gd name="connsiteX2" fmla="*/ 10000 w 10000"/>
                <a:gd name="connsiteY2" fmla="*/ 0 h 10000"/>
                <a:gd name="connsiteX3" fmla="*/ 6776 w 10000"/>
                <a:gd name="connsiteY3" fmla="*/ 10000 h 10000"/>
                <a:gd name="connsiteX4" fmla="*/ 0 w 10000"/>
                <a:gd name="connsiteY4" fmla="*/ 949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48000"/>
                  </a:schemeClr>
                </a:gs>
                <a:gs pos="0">
                  <a:schemeClr val="accent4">
                    <a:lumMod val="9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2EA0E56-E3E0-40AF-B652-92A41FF53E76}"/>
                </a:ext>
              </a:extLst>
            </p:cNvPr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73000"/>
                  </a:schemeClr>
                </a:gs>
                <a:gs pos="0">
                  <a:schemeClr val="accent4">
                    <a:lumMod val="94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lowchart: Data 6">
              <a:extLst>
                <a:ext uri="{FF2B5EF4-FFF2-40B4-BE49-F238E27FC236}">
                  <a16:creationId xmlns="" xmlns:a16="http://schemas.microsoft.com/office/drawing/2014/main" id="{ACC24D87-9F74-4C23-8546-CF7A6EB93527}"/>
                </a:ext>
              </a:extLst>
            </p:cNvPr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2315 h 12315"/>
                <a:gd name="connsiteX1" fmla="*/ 2000 w 10000"/>
                <a:gd name="connsiteY1" fmla="*/ 0 h 12315"/>
                <a:gd name="connsiteX2" fmla="*/ 10000 w 10000"/>
                <a:gd name="connsiteY2" fmla="*/ 2315 h 12315"/>
                <a:gd name="connsiteX3" fmla="*/ 8000 w 10000"/>
                <a:gd name="connsiteY3" fmla="*/ 12315 h 12315"/>
                <a:gd name="connsiteX4" fmla="*/ 0 w 10000"/>
                <a:gd name="connsiteY4" fmla="*/ 12315 h 12315"/>
                <a:gd name="connsiteX0" fmla="*/ 0 w 10000"/>
                <a:gd name="connsiteY0" fmla="*/ 16614 h 16614"/>
                <a:gd name="connsiteX1" fmla="*/ 4728 w 10000"/>
                <a:gd name="connsiteY1" fmla="*/ 0 h 16614"/>
                <a:gd name="connsiteX2" fmla="*/ 10000 w 10000"/>
                <a:gd name="connsiteY2" fmla="*/ 6614 h 16614"/>
                <a:gd name="connsiteX3" fmla="*/ 8000 w 10000"/>
                <a:gd name="connsiteY3" fmla="*/ 16614 h 16614"/>
                <a:gd name="connsiteX4" fmla="*/ 0 w 10000"/>
                <a:gd name="connsiteY4" fmla="*/ 16614 h 16614"/>
                <a:gd name="connsiteX0" fmla="*/ 0 w 8016"/>
                <a:gd name="connsiteY0" fmla="*/ 5370 h 16614"/>
                <a:gd name="connsiteX1" fmla="*/ 2744 w 8016"/>
                <a:gd name="connsiteY1" fmla="*/ 0 h 16614"/>
                <a:gd name="connsiteX2" fmla="*/ 8016 w 8016"/>
                <a:gd name="connsiteY2" fmla="*/ 6614 h 16614"/>
                <a:gd name="connsiteX3" fmla="*/ 6016 w 8016"/>
                <a:gd name="connsiteY3" fmla="*/ 16614 h 16614"/>
                <a:gd name="connsiteX4" fmla="*/ 0 w 8016"/>
                <a:gd name="connsiteY4" fmla="*/ 5370 h 16614"/>
                <a:gd name="connsiteX0" fmla="*/ 0 w 9175"/>
                <a:gd name="connsiteY0" fmla="*/ 3431 h 10199"/>
                <a:gd name="connsiteX1" fmla="*/ 3423 w 9175"/>
                <a:gd name="connsiteY1" fmla="*/ 199 h 10199"/>
                <a:gd name="connsiteX2" fmla="*/ 9175 w 9175"/>
                <a:gd name="connsiteY2" fmla="*/ 0 h 10199"/>
                <a:gd name="connsiteX3" fmla="*/ 7505 w 9175"/>
                <a:gd name="connsiteY3" fmla="*/ 10199 h 10199"/>
                <a:gd name="connsiteX4" fmla="*/ 0 w 9175"/>
                <a:gd name="connsiteY4" fmla="*/ 3431 h 10199"/>
                <a:gd name="connsiteX0" fmla="*/ 0 w 10000"/>
                <a:gd name="connsiteY0" fmla="*/ 3364 h 3364"/>
                <a:gd name="connsiteX1" fmla="*/ 3731 w 10000"/>
                <a:gd name="connsiteY1" fmla="*/ 195 h 3364"/>
                <a:gd name="connsiteX2" fmla="*/ 10000 w 10000"/>
                <a:gd name="connsiteY2" fmla="*/ 0 h 3364"/>
                <a:gd name="connsiteX3" fmla="*/ 6831 w 10000"/>
                <a:gd name="connsiteY3" fmla="*/ 3169 h 3364"/>
                <a:gd name="connsiteX4" fmla="*/ 0 w 10000"/>
                <a:gd name="connsiteY4" fmla="*/ 3364 h 3364"/>
                <a:gd name="connsiteX0" fmla="*/ 0 w 10000"/>
                <a:gd name="connsiteY0" fmla="*/ 11741 h 11741"/>
                <a:gd name="connsiteX1" fmla="*/ 4068 w 10000"/>
                <a:gd name="connsiteY1" fmla="*/ 0 h 11741"/>
                <a:gd name="connsiteX2" fmla="*/ 10000 w 10000"/>
                <a:gd name="connsiteY2" fmla="*/ 1741 h 11741"/>
                <a:gd name="connsiteX3" fmla="*/ 6831 w 10000"/>
                <a:gd name="connsiteY3" fmla="*/ 11161 h 11741"/>
                <a:gd name="connsiteX4" fmla="*/ 0 w 10000"/>
                <a:gd name="connsiteY4" fmla="*/ 11741 h 11741"/>
                <a:gd name="connsiteX0" fmla="*/ 0 w 10000"/>
                <a:gd name="connsiteY0" fmla="*/ 10000 h 10000"/>
                <a:gd name="connsiteX1" fmla="*/ 4068 w 10000"/>
                <a:gd name="connsiteY1" fmla="*/ 580 h 10000"/>
                <a:gd name="connsiteX2" fmla="*/ 10000 w 10000"/>
                <a:gd name="connsiteY2" fmla="*/ 0 h 10000"/>
                <a:gd name="connsiteX3" fmla="*/ 6831 w 10000"/>
                <a:gd name="connsiteY3" fmla="*/ 942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17000"/>
                  </a:schemeClr>
                </a:gs>
                <a:gs pos="0">
                  <a:schemeClr val="accent4">
                    <a:lumMod val="78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2F10B8E-F981-4D58-B99F-780915BB8A7D}"/>
                </a:ext>
              </a:extLst>
            </p:cNvPr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62000"/>
                  </a:schemeClr>
                </a:gs>
                <a:gs pos="44000">
                  <a:schemeClr val="accent4">
                    <a:lumMod val="8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D79E7E77-EED8-4D23-9D6B-123D70480A6E}"/>
              </a:ext>
            </a:extLst>
          </p:cNvPr>
          <p:cNvCxnSpPr>
            <a:cxnSpLocks/>
          </p:cNvCxnSpPr>
          <p:nvPr/>
        </p:nvCxnSpPr>
        <p:spPr>
          <a:xfrm flipV="1">
            <a:off x="3682380" y="3081624"/>
            <a:ext cx="5112000" cy="9524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52D7958-7E1C-49FC-83A8-12B473BA726A}"/>
              </a:ext>
            </a:extLst>
          </p:cNvPr>
          <p:cNvGrpSpPr/>
          <p:nvPr/>
        </p:nvGrpSpPr>
        <p:grpSpPr>
          <a:xfrm>
            <a:off x="3773846" y="2227353"/>
            <a:ext cx="4660036" cy="668379"/>
            <a:chOff x="6372201" y="2011203"/>
            <a:chExt cx="2736305" cy="668379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088599C-FEFB-4D31-9D9A-5827A1F3DBD4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 va identifier les </a:t>
              </a:r>
              <a:r>
                <a:rPr lang="fr-F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features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les moins importantes qui ne sont pas nécessaires pour atteindre 99% de l'importance totale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835321F-C1E3-45BB-A66F-FF513EA1E7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Low</a:t>
              </a:r>
              <a:r>
                <a:rPr lang="fr-F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Importance </a:t>
              </a:r>
              <a:r>
                <a:rPr 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Features</a:t>
              </a:r>
              <a:endPara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B5D324A-7838-4B03-9577-D2AEE08BE6E8}"/>
              </a:ext>
            </a:extLst>
          </p:cNvPr>
          <p:cNvSpPr/>
          <p:nvPr/>
        </p:nvSpPr>
        <p:spPr>
          <a:xfrm>
            <a:off x="2818285" y="2236876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3</a:t>
            </a:r>
            <a:endParaRPr lang="en-US" sz="27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8EDA67A2-92CC-4C9A-A2AD-47E44C2B3215}"/>
              </a:ext>
            </a:extLst>
          </p:cNvPr>
          <p:cNvCxnSpPr>
            <a:cxnSpLocks/>
          </p:cNvCxnSpPr>
          <p:nvPr/>
        </p:nvCxnSpPr>
        <p:spPr>
          <a:xfrm flipV="1">
            <a:off x="2695370" y="4390152"/>
            <a:ext cx="5112000" cy="9524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9BA7A9C-E740-408A-B971-AAF04487F578}"/>
              </a:ext>
            </a:extLst>
          </p:cNvPr>
          <p:cNvGrpSpPr/>
          <p:nvPr/>
        </p:nvGrpSpPr>
        <p:grpSpPr>
          <a:xfrm>
            <a:off x="2856040" y="3535879"/>
            <a:ext cx="4660036" cy="1037711"/>
            <a:chOff x="6372201" y="2011203"/>
            <a:chExt cx="2736305" cy="1037711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F059B91-ED46-4E1C-AC92-B9F73A5EEC62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hercher tout 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les </a:t>
              </a:r>
              <a:r>
                <a:rPr lang="fr-F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</a:t>
              </a:r>
              <a:r>
                <a:rPr lang="fr-F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eatures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ayant une seule valeur unique. 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 </a:t>
              </a:r>
              <a:r>
                <a:rPr lang="fr-F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features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avec 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une seule valeur unique ne peut pas être utile pour l'apprentissage.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5BEC23FC-3A32-4563-A580-B9992FE8C5AE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Single </a:t>
              </a:r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Unique Value </a:t>
              </a:r>
              <a:r>
                <a:rPr lang="fr-FR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</a:t>
              </a:r>
              <a:r>
                <a:rPr lang="fr-FR" sz="1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eatures</a:t>
              </a:r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hlinkClick r:id="rId2"/>
                </a:rPr>
                <a:t>¶</a:t>
              </a:r>
              <a:endPara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CA58A2B4-BB60-4109-A1AF-8C26EF3ED9A5}"/>
              </a:ext>
            </a:extLst>
          </p:cNvPr>
          <p:cNvSpPr/>
          <p:nvPr/>
        </p:nvSpPr>
        <p:spPr>
          <a:xfrm>
            <a:off x="1901585" y="354540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2</a:t>
            </a:r>
            <a:endParaRPr lang="en-US" sz="27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2D814C0-B88C-44B9-AF80-DD521D48B028}"/>
              </a:ext>
            </a:extLst>
          </p:cNvPr>
          <p:cNvCxnSpPr>
            <a:cxnSpLocks/>
          </p:cNvCxnSpPr>
          <p:nvPr/>
        </p:nvCxnSpPr>
        <p:spPr>
          <a:xfrm flipV="1">
            <a:off x="1778671" y="5698679"/>
            <a:ext cx="5112000" cy="9524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084B5AE1-D9C4-427F-BDA8-E5D4710E7C10}"/>
              </a:ext>
            </a:extLst>
          </p:cNvPr>
          <p:cNvSpPr/>
          <p:nvPr/>
        </p:nvSpPr>
        <p:spPr>
          <a:xfrm>
            <a:off x="990856" y="4853931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smtClean="0"/>
              <a:t>1</a:t>
            </a:r>
            <a:endParaRPr lang="en-US" sz="2700" dirty="0"/>
          </a:p>
        </p:txBody>
      </p:sp>
      <p:sp>
        <p:nvSpPr>
          <p:cNvPr id="43" name="Freeform 57">
            <a:extLst>
              <a:ext uri="{FF2B5EF4-FFF2-40B4-BE49-F238E27FC236}">
                <a16:creationId xmlns="" xmlns:a16="http://schemas.microsoft.com/office/drawing/2014/main" id="{7DA24A4A-A9A7-41F8-A87C-7F427D6E6FB8}"/>
              </a:ext>
            </a:extLst>
          </p:cNvPr>
          <p:cNvSpPr/>
          <p:nvPr/>
        </p:nvSpPr>
        <p:spPr>
          <a:xfrm rot="21060000">
            <a:off x="7113243" y="5253840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52D7958-7E1C-49FC-83A8-12B473BA726A}"/>
              </a:ext>
            </a:extLst>
          </p:cNvPr>
          <p:cNvGrpSpPr/>
          <p:nvPr/>
        </p:nvGrpSpPr>
        <p:grpSpPr>
          <a:xfrm>
            <a:off x="1939282" y="4870848"/>
            <a:ext cx="4660036" cy="668379"/>
            <a:chOff x="6372201" y="2011203"/>
            <a:chExt cx="2736305" cy="668379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088599C-FEFB-4D31-9D9A-5827A1F3DBD4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dentifier 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les </a:t>
              </a:r>
              <a:r>
                <a:rPr lang="fr-F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features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qui dépasse le seuil 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 60% de valeurs 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manquantes, 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 on n’a pas trouvé de </a:t>
              </a:r>
              <a:r>
                <a:rPr lang="fr-F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features</a:t>
              </a:r>
              <a:r>
                <a:rPr lang="fr-F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sym typeface="Wingdings" pitchFamily="2" charset="2"/>
                </a:rPr>
                <a:t> pour ce cas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835321F-C1E3-45BB-A66F-FF513EA1E7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Valeurs</a:t>
              </a:r>
              <a:r>
                <a:rPr lang="fr-FR" sz="1200" b="1" dirty="0" smtClean="0"/>
                <a:t> </a:t>
              </a:r>
              <a:r>
                <a:rPr lang="fr-F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manquantes</a:t>
              </a:r>
            </a:p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9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6" y="24525"/>
            <a:ext cx="2676853" cy="189192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ame 3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339295" y="1826112"/>
            <a:ext cx="6234926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4400" dirty="0">
                <a:cs typeface="Arial" pitchFamily="34" charset="0"/>
              </a:rPr>
              <a:t>4-Features colinéaires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37254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323529" y="99241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b="1" dirty="0" err="1" smtClean="0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 engineering</a:t>
            </a:r>
            <a:endParaRPr lang="fr-FR" sz="4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5" y="-230004"/>
            <a:ext cx="2676853" cy="189192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" b="3654"/>
          <a:stretch>
            <a:fillRect/>
          </a:stretch>
        </p:blipFill>
        <p:spPr>
          <a:xfrm>
            <a:off x="6618976" y="2073871"/>
            <a:ext cx="5385432" cy="3664777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sp>
        <p:nvSpPr>
          <p:cNvPr id="14" name="직사각형 15">
            <a:extLst>
              <a:ext uri="{FF2B5EF4-FFF2-40B4-BE49-F238E27FC236}">
                <a16:creationId xmlns="" xmlns:a16="http://schemas.microsoft.com/office/drawing/2014/main" id="{922309A0-8351-4F15-BBEE-E367219D7F6C}"/>
              </a:ext>
            </a:extLst>
          </p:cNvPr>
          <p:cNvSpPr/>
          <p:nvPr/>
        </p:nvSpPr>
        <p:spPr>
          <a:xfrm>
            <a:off x="1633573" y="2626503"/>
            <a:ext cx="46568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fr-FR" b="1" dirty="0" smtClean="0">
                <a:solidFill>
                  <a:schemeClr val="bg1"/>
                </a:solidFill>
              </a:rPr>
              <a:t>hercher </a:t>
            </a:r>
            <a:r>
              <a:rPr lang="fr-FR" b="1" dirty="0">
                <a:solidFill>
                  <a:schemeClr val="bg1"/>
                </a:solidFill>
              </a:rPr>
              <a:t>des </a:t>
            </a:r>
            <a:r>
              <a:rPr lang="fr-FR" b="1" dirty="0" err="1">
                <a:solidFill>
                  <a:schemeClr val="bg1"/>
                </a:solidFill>
              </a:rPr>
              <a:t>features</a:t>
            </a:r>
            <a:r>
              <a:rPr lang="fr-FR" b="1" dirty="0">
                <a:solidFill>
                  <a:schemeClr val="bg1"/>
                </a:solidFill>
              </a:rPr>
              <a:t> colinéaires en fonction d'une valeur de coefficient de </a:t>
            </a:r>
            <a:r>
              <a:rPr lang="fr-FR" b="1" dirty="0" smtClean="0">
                <a:solidFill>
                  <a:schemeClr val="bg1"/>
                </a:solidFill>
              </a:rPr>
              <a:t>corrélation égale à un seuil de 0,97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8711" y="618530"/>
            <a:ext cx="3002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2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50000"/>
                  </a:schemeClr>
                </a:solidFill>
              </a:rPr>
              <a:t>Selector</a:t>
            </a:r>
            <a:endParaRPr lang="fr-FR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7545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2314319" y="1682372"/>
            <a:ext cx="8366462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  <a:r>
              <a:rPr lang="fr-FR" dirty="0" smtClean="0"/>
              <a:t>-Zero </a:t>
            </a:r>
            <a:r>
              <a:rPr lang="fr-FR" dirty="0"/>
              <a:t>Importance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21488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05" y="2636544"/>
            <a:ext cx="5532884" cy="389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8" y="2636544"/>
            <a:ext cx="5497198" cy="355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 Placeholder 1"/>
          <p:cNvSpPr txBox="1">
            <a:spLocks/>
          </p:cNvSpPr>
          <p:nvPr/>
        </p:nvSpPr>
        <p:spPr>
          <a:xfrm>
            <a:off x="323529" y="99241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b="1" dirty="0" err="1" smtClean="0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 engineering</a:t>
            </a:r>
            <a:endParaRPr lang="fr-FR" sz="4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5" y="-230004"/>
            <a:ext cx="2676853" cy="189192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428711" y="618530"/>
            <a:ext cx="3002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solidFill>
                  <a:schemeClr val="accent2">
                    <a:lumMod val="50000"/>
                  </a:schemeClr>
                </a:solidFill>
              </a:rPr>
              <a:t>Feature</a:t>
            </a:r>
            <a:r>
              <a:rPr lang="fr-FR" sz="2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800" b="1" dirty="0" err="1">
                <a:solidFill>
                  <a:schemeClr val="accent2">
                    <a:lumMod val="50000"/>
                  </a:schemeClr>
                </a:solidFill>
              </a:rPr>
              <a:t>Selector</a:t>
            </a:r>
            <a:endParaRPr lang="fr-FR" sz="2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335480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93DCFF5F-49F6-49E5-B27D-15539D2BB336}"/>
              </a:ext>
            </a:extLst>
          </p:cNvPr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>
            <a:extLst>
              <a:ext uri="{FF2B5EF4-FFF2-40B4-BE49-F238E27FC236}">
                <a16:creationId xmlns="" xmlns:a16="http://schemas.microsoft.com/office/drawing/2014/main" id="{211CB6B0-5B95-4EB2-9420-3767B8ED91E4}"/>
              </a:ext>
            </a:extLst>
          </p:cNvPr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>
            <a:extLst>
              <a:ext uri="{FF2B5EF4-FFF2-40B4-BE49-F238E27FC236}">
                <a16:creationId xmlns="" xmlns:a16="http://schemas.microsoft.com/office/drawing/2014/main" id="{B534F045-E450-4128-A730-A7CE59CDD95E}"/>
              </a:ext>
            </a:extLst>
          </p:cNvPr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>
            <a:extLst>
              <a:ext uri="{FF2B5EF4-FFF2-40B4-BE49-F238E27FC236}">
                <a16:creationId xmlns="" xmlns:a16="http://schemas.microsoft.com/office/drawing/2014/main" id="{EC3651D6-A4F0-4F3E-8C87-E20A4C76A70A}"/>
              </a:ext>
            </a:extLst>
          </p:cNvPr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7C9A1CD-3617-4A19-B301-4B40BA084589}"/>
              </a:ext>
            </a:extLst>
          </p:cNvPr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Plan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61959" y="1585055"/>
            <a:ext cx="5721571" cy="880168"/>
            <a:chOff x="4818251" y="1294425"/>
            <a:chExt cx="5721570" cy="880168"/>
          </a:xfrm>
        </p:grpSpPr>
        <p:grpSp>
          <p:nvGrpSpPr>
            <p:cNvPr id="4" name="Group 3"/>
            <p:cNvGrpSpPr/>
            <p:nvPr/>
          </p:nvGrpSpPr>
          <p:grpSpPr>
            <a:xfrm>
              <a:off x="6032129" y="1552867"/>
              <a:ext cx="4507692" cy="621726"/>
              <a:chOff x="6557475" y="1482697"/>
              <a:chExt cx="4507692" cy="62172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827424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5" y="1482697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fr-FR" altLang="ko-KR" sz="2700" b="1" dirty="0" smtClean="0">
                    <a:cs typeface="Arial" pitchFamily="34" charset="0"/>
                  </a:rPr>
                  <a:t>Compréhension métier</a:t>
                </a:r>
                <a:endParaRPr 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EFF730DA-98C4-4E8F-8005-1D8BD939DCCF}"/>
              </a:ext>
            </a:extLst>
          </p:cNvPr>
          <p:cNvSpPr/>
          <p:nvPr/>
        </p:nvSpPr>
        <p:spPr>
          <a:xfrm>
            <a:off x="2180112" y="-10885"/>
            <a:ext cx="3404489" cy="2221398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6565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579019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08110 w 5542435"/>
              <a:gd name="connsiteY1" fmla="*/ 3321340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29625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542435"/>
              <a:gd name="connsiteY0" fmla="*/ 0 h 3337397"/>
              <a:gd name="connsiteX1" fmla="*/ 2718867 w 5542435"/>
              <a:gd name="connsiteY1" fmla="*/ 3332097 h 3337397"/>
              <a:gd name="connsiteX2" fmla="*/ 5542435 w 5542435"/>
              <a:gd name="connsiteY2" fmla="*/ 3337397 h 3337397"/>
              <a:gd name="connsiteX0" fmla="*/ 0 w 5155160"/>
              <a:gd name="connsiteY0" fmla="*/ 0 h 3348155"/>
              <a:gd name="connsiteX1" fmla="*/ 2718867 w 5155160"/>
              <a:gd name="connsiteY1" fmla="*/ 3332097 h 3348155"/>
              <a:gd name="connsiteX2" fmla="*/ 5155160 w 5155160"/>
              <a:gd name="connsiteY2" fmla="*/ 3348155 h 3348155"/>
              <a:gd name="connsiteX0" fmla="*/ 0 w 5133645"/>
              <a:gd name="connsiteY0" fmla="*/ 0 h 3332097"/>
              <a:gd name="connsiteX1" fmla="*/ 2718867 w 5133645"/>
              <a:gd name="connsiteY1" fmla="*/ 3332097 h 3332097"/>
              <a:gd name="connsiteX2" fmla="*/ 5133645 w 5133645"/>
              <a:gd name="connsiteY2" fmla="*/ 3326639 h 33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D44BB29-0A66-4948-8256-50ECEBA91D35}"/>
              </a:ext>
            </a:extLst>
          </p:cNvPr>
          <p:cNvGrpSpPr/>
          <p:nvPr/>
        </p:nvGrpSpPr>
        <p:grpSpPr>
          <a:xfrm>
            <a:off x="5041007" y="2715731"/>
            <a:ext cx="5768869" cy="1369606"/>
            <a:chOff x="4818251" y="1279640"/>
            <a:chExt cx="5768868" cy="136960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F7FCC03-BE38-4E31-BA43-1507308FD0DD}"/>
                </a:ext>
              </a:extLst>
            </p:cNvPr>
            <p:cNvSpPr txBox="1"/>
            <p:nvPr/>
          </p:nvSpPr>
          <p:spPr>
            <a:xfrm>
              <a:off x="6079427" y="1279640"/>
              <a:ext cx="4507692" cy="136960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fr-FR" altLang="ko-KR" sz="2700" b="1" dirty="0" smtClean="0">
                  <a:cs typeface="Arial" pitchFamily="34" charset="0"/>
                </a:rPr>
                <a:t>Compréhension </a:t>
              </a:r>
              <a:r>
                <a:rPr lang="fr-FR" altLang="ko-KR" sz="2700" b="1" dirty="0">
                  <a:cs typeface="Arial" pitchFamily="34" charset="0"/>
                </a:rPr>
                <a:t>des données</a:t>
              </a:r>
              <a:endParaRPr lang="en-US" sz="2700" b="1" dirty="0">
                <a:cs typeface="Arial" pitchFamily="34" charset="0"/>
              </a:endParaRPr>
            </a:p>
            <a:p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2EE8C77-E199-44D2-8B02-F295F4A3CBB3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E174BA7D-6D7F-4936-880F-8DD878826B98}"/>
              </a:ext>
            </a:extLst>
          </p:cNvPr>
          <p:cNvGrpSpPr/>
          <p:nvPr/>
        </p:nvGrpSpPr>
        <p:grpSpPr>
          <a:xfrm>
            <a:off x="5041007" y="3875977"/>
            <a:ext cx="5705805" cy="1100151"/>
            <a:chOff x="4818251" y="1294425"/>
            <a:chExt cx="5705804" cy="1100151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0E03A8C9-51D7-4DA2-BE18-E07742821825}"/>
                </a:ext>
              </a:extLst>
            </p:cNvPr>
            <p:cNvSpPr txBox="1"/>
            <p:nvPr/>
          </p:nvSpPr>
          <p:spPr>
            <a:xfrm>
              <a:off x="6016363" y="1471246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fr-FR" altLang="ko-KR" sz="2700" b="1" dirty="0" smtClean="0">
                  <a:cs typeface="Arial" pitchFamily="34" charset="0"/>
                </a:rPr>
                <a:t>Préparation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>
                  <a:cs typeface="Arial" pitchFamily="34" charset="0"/>
                </a:rPr>
                <a:t>des </a:t>
              </a:r>
              <a:r>
                <a:rPr lang="fr-FR" altLang="ko-KR" sz="2700" b="1" dirty="0">
                  <a:cs typeface="Arial" pitchFamily="34" charset="0"/>
                </a:rPr>
                <a:t>données</a:t>
              </a:r>
              <a:endParaRPr lang="en-US" sz="2700" b="1" dirty="0">
                <a:cs typeface="Arial" pitchFamily="34" charset="0"/>
              </a:endParaRPr>
            </a:p>
            <a:p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D24C304-F9B4-4C4C-8D57-3DC24F0EC2B2}"/>
                </a:ext>
              </a:extLst>
            </p:cNvPr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719619" y="4658819"/>
            <a:ext cx="5721571" cy="892401"/>
            <a:chOff x="4818251" y="1089467"/>
            <a:chExt cx="5721570" cy="892401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590FEECE-B4CD-4BDE-8D61-829766639AC4}"/>
                </a:ext>
              </a:extLst>
            </p:cNvPr>
            <p:cNvSpPr txBox="1"/>
            <p:nvPr/>
          </p:nvSpPr>
          <p:spPr>
            <a:xfrm>
              <a:off x="6032129" y="147403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fr-FR" altLang="ko-KR" sz="2700" b="1" dirty="0" smtClean="0">
                  <a:cs typeface="Arial" pitchFamily="34" charset="0"/>
                </a:rPr>
                <a:t>Modélisation </a:t>
              </a:r>
              <a:r>
                <a:rPr lang="fr-FR" sz="2700" b="1" dirty="0" smtClean="0">
                  <a:cs typeface="Arial" pitchFamily="34" charset="0"/>
                </a:rPr>
                <a:t>et évaluation</a:t>
              </a:r>
              <a:endParaRPr 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08946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A6A6DF8A-8591-4A85-ACE4-660919D8E9C8}"/>
              </a:ext>
            </a:extLst>
          </p:cNvPr>
          <p:cNvSpPr/>
          <p:nvPr/>
        </p:nvSpPr>
        <p:spPr>
          <a:xfrm>
            <a:off x="1837372" y="-23082"/>
            <a:ext cx="4245150" cy="336110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  <a:gd name="connsiteX0" fmla="*/ 0 w 5917606"/>
              <a:gd name="connsiteY0" fmla="*/ 0 h 5041653"/>
              <a:gd name="connsiteX1" fmla="*/ 3043967 w 5917606"/>
              <a:gd name="connsiteY1" fmla="*/ 5041653 h 5041653"/>
              <a:gd name="connsiteX2" fmla="*/ 5917606 w 5917606"/>
              <a:gd name="connsiteY2" fmla="*/ 5031454 h 5041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B1273512-87A4-4173-893B-258E5B762C94}"/>
              </a:ext>
            </a:extLst>
          </p:cNvPr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1209688" y="-57088"/>
            <a:ext cx="4497209" cy="5522163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545849 w 5453192"/>
              <a:gd name="connsiteY1" fmla="*/ 5001549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08664 w 5453192"/>
              <a:gd name="connsiteY1" fmla="*/ 5001549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585044 w 5453192"/>
              <a:gd name="connsiteY1" fmla="*/ 5016077 h 5035817"/>
              <a:gd name="connsiteX2" fmla="*/ 5453192 w 5453192"/>
              <a:gd name="connsiteY2" fmla="*/ 5035817 h 5035817"/>
              <a:gd name="connsiteX0" fmla="*/ 0 w 5453192"/>
              <a:gd name="connsiteY0" fmla="*/ 0 h 5045133"/>
              <a:gd name="connsiteX1" fmla="*/ 2467457 w 5453192"/>
              <a:gd name="connsiteY1" fmla="*/ 5045133 h 5045133"/>
              <a:gd name="connsiteX2" fmla="*/ 5453192 w 5453192"/>
              <a:gd name="connsiteY2" fmla="*/ 5035817 h 5045133"/>
              <a:gd name="connsiteX0" fmla="*/ 0 w 5453192"/>
              <a:gd name="connsiteY0" fmla="*/ 0 h 5045133"/>
              <a:gd name="connsiteX1" fmla="*/ 2467457 w 5453192"/>
              <a:gd name="connsiteY1" fmla="*/ 5045133 h 5045133"/>
              <a:gd name="connsiteX2" fmla="*/ 5453192 w 5453192"/>
              <a:gd name="connsiteY2" fmla="*/ 5035817 h 5045133"/>
              <a:gd name="connsiteX0" fmla="*/ 0 w 5590377"/>
              <a:gd name="connsiteY0" fmla="*/ 0 h 5088718"/>
              <a:gd name="connsiteX1" fmla="*/ 2604642 w 5590377"/>
              <a:gd name="connsiteY1" fmla="*/ 5088718 h 5088718"/>
              <a:gd name="connsiteX2" fmla="*/ 5590377 w 5590377"/>
              <a:gd name="connsiteY2" fmla="*/ 5079402 h 508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0377" h="5088718">
                <a:moveTo>
                  <a:pt x="0" y="0"/>
                </a:moveTo>
                <a:cubicBezTo>
                  <a:pt x="3150690" y="849061"/>
                  <a:pt x="3504296" y="4057096"/>
                  <a:pt x="2604642" y="5088718"/>
                </a:cubicBezTo>
                <a:lnTo>
                  <a:pt x="5590377" y="5079402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56890206-8580-4FC7-A158-1E69B2B51C5E}"/>
              </a:ext>
            </a:extLst>
          </p:cNvPr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5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7" y="1193436"/>
            <a:ext cx="3622563" cy="332887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DDF781F5-085A-45A8-8A0D-B72C3BDEC053}"/>
              </a:ext>
            </a:extLst>
          </p:cNvPr>
          <p:cNvGrpSpPr/>
          <p:nvPr/>
        </p:nvGrpSpPr>
        <p:grpSpPr>
          <a:xfrm>
            <a:off x="4924787" y="5733837"/>
            <a:ext cx="5579466" cy="651038"/>
            <a:chOff x="4818251" y="1404787"/>
            <a:chExt cx="5579466" cy="651038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90FEECE-B4CD-4BDE-8D61-829766639AC4}"/>
                </a:ext>
              </a:extLst>
            </p:cNvPr>
            <p:cNvSpPr txBox="1"/>
            <p:nvPr/>
          </p:nvSpPr>
          <p:spPr>
            <a:xfrm>
              <a:off x="5890025" y="1547994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Déploiment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D86AC71D-06DC-4455-9DEF-5674A52E0BF1}"/>
                </a:ext>
              </a:extLst>
            </p:cNvPr>
            <p:cNvSpPr txBox="1"/>
            <p:nvPr/>
          </p:nvSpPr>
          <p:spPr>
            <a:xfrm>
              <a:off x="4818251" y="1404787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05</a:t>
              </a:r>
              <a:endParaRPr lang="ko-KR" altLang="en-US" sz="3600" b="1" dirty="0">
                <a:cs typeface="Arial" pitchFamily="34" charset="0"/>
              </a:endParaRPr>
            </a:p>
          </p:txBody>
        </p:sp>
      </p:grpSp>
      <p:sp>
        <p:nvSpPr>
          <p:cNvPr id="42" name="Freeform: Shape 36">
            <a:extLst>
              <a:ext uri="{FF2B5EF4-FFF2-40B4-BE49-F238E27FC236}">
                <a16:creationId xmlns="" xmlns:a16="http://schemas.microsoft.com/office/drawing/2014/main" id="{55C48170-CABF-4EBA-AF92-698382BC512A}"/>
              </a:ext>
            </a:extLst>
          </p:cNvPr>
          <p:cNvSpPr/>
          <p:nvPr/>
        </p:nvSpPr>
        <p:spPr>
          <a:xfrm>
            <a:off x="867107" y="-30817"/>
            <a:ext cx="4950149" cy="6336866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20177"/>
              <a:gd name="connsiteX1" fmla="*/ 2787805 w 5531005"/>
              <a:gd name="connsiteY1" fmla="*/ 2720177 h 2720177"/>
              <a:gd name="connsiteX2" fmla="*/ 5531005 w 5531005"/>
              <a:gd name="connsiteY2" fmla="*/ 2720177 h 2720177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531005"/>
              <a:gd name="connsiteY0" fmla="*/ 0 h 2742479"/>
              <a:gd name="connsiteX1" fmla="*/ 2653991 w 5531005"/>
              <a:gd name="connsiteY1" fmla="*/ 2742479 h 2742479"/>
              <a:gd name="connsiteX2" fmla="*/ 5531005 w 5531005"/>
              <a:gd name="connsiteY2" fmla="*/ 2720177 h 274247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2753909"/>
              <a:gd name="connsiteX1" fmla="*/ 2528261 w 5405275"/>
              <a:gd name="connsiteY1" fmla="*/ 2753909 h 2753909"/>
              <a:gd name="connsiteX2" fmla="*/ 5405275 w 5405275"/>
              <a:gd name="connsiteY2" fmla="*/ 2731607 h 275390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68291 w 5405275"/>
              <a:gd name="connsiteY1" fmla="*/ 3336839 h 3336839"/>
              <a:gd name="connsiteX2" fmla="*/ 5405275 w 5405275"/>
              <a:gd name="connsiteY2" fmla="*/ 2731607 h 3336839"/>
              <a:gd name="connsiteX0" fmla="*/ 0 w 5405275"/>
              <a:gd name="connsiteY0" fmla="*/ 0 h 3336839"/>
              <a:gd name="connsiteX1" fmla="*/ 2734001 w 5405275"/>
              <a:gd name="connsiteY1" fmla="*/ 3336839 h 3336839"/>
              <a:gd name="connsiteX2" fmla="*/ 5405275 w 5405275"/>
              <a:gd name="connsiteY2" fmla="*/ 2731607 h 3336839"/>
              <a:gd name="connsiteX0" fmla="*/ 0 w 5531005"/>
              <a:gd name="connsiteY0" fmla="*/ 0 h 3336839"/>
              <a:gd name="connsiteX1" fmla="*/ 2734001 w 5531005"/>
              <a:gd name="connsiteY1" fmla="*/ 3336839 h 3336839"/>
              <a:gd name="connsiteX2" fmla="*/ 5531005 w 5531005"/>
              <a:gd name="connsiteY2" fmla="*/ 3314537 h 3336839"/>
              <a:gd name="connsiteX0" fmla="*/ 0 w 5542435"/>
              <a:gd name="connsiteY0" fmla="*/ 0 h 3337397"/>
              <a:gd name="connsiteX1" fmla="*/ 2734001 w 5542435"/>
              <a:gd name="connsiteY1" fmla="*/ 3336839 h 3337397"/>
              <a:gd name="connsiteX2" fmla="*/ 5542435 w 5542435"/>
              <a:gd name="connsiteY2" fmla="*/ 3337397 h 3337397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229947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38381"/>
              <a:gd name="connsiteY0" fmla="*/ 0 h 5197194"/>
              <a:gd name="connsiteX1" fmla="*/ 3012971 w 6038381"/>
              <a:gd name="connsiteY1" fmla="*/ 5196636 h 5197194"/>
              <a:gd name="connsiteX2" fmla="*/ 6038381 w 6038381"/>
              <a:gd name="connsiteY2" fmla="*/ 5197194 h 5197194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069377"/>
              <a:gd name="connsiteY0" fmla="*/ 0 h 5042211"/>
              <a:gd name="connsiteX1" fmla="*/ 3043967 w 6069377"/>
              <a:gd name="connsiteY1" fmla="*/ 5041653 h 5042211"/>
              <a:gd name="connsiteX2" fmla="*/ 6069377 w 6069377"/>
              <a:gd name="connsiteY2" fmla="*/ 5042211 h 5042211"/>
              <a:gd name="connsiteX0" fmla="*/ 0 w 6157481"/>
              <a:gd name="connsiteY0" fmla="*/ 0 h 5042211"/>
              <a:gd name="connsiteX1" fmla="*/ 3043967 w 6157481"/>
              <a:gd name="connsiteY1" fmla="*/ 5041653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91234 w 6157481"/>
              <a:gd name="connsiteY1" fmla="*/ 5022470 h 5042211"/>
              <a:gd name="connsiteX2" fmla="*/ 6157481 w 6157481"/>
              <a:gd name="connsiteY2" fmla="*/ 5042211 h 5042211"/>
              <a:gd name="connsiteX0" fmla="*/ 0 w 6157481"/>
              <a:gd name="connsiteY0" fmla="*/ 0 h 5042211"/>
              <a:gd name="connsiteX1" fmla="*/ 2473403 w 6157481"/>
              <a:gd name="connsiteY1" fmla="*/ 5016076 h 5042211"/>
              <a:gd name="connsiteX2" fmla="*/ 6157481 w 6157481"/>
              <a:gd name="connsiteY2" fmla="*/ 5042211 h 5042211"/>
              <a:gd name="connsiteX0" fmla="*/ 0 w 5453192"/>
              <a:gd name="connsiteY0" fmla="*/ 0 h 5035817"/>
              <a:gd name="connsiteX1" fmla="*/ 2473403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447860 w 5453192"/>
              <a:gd name="connsiteY1" fmla="*/ 5016076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376958 w 5453192"/>
              <a:gd name="connsiteY1" fmla="*/ 5002852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2075629 w 5453192"/>
              <a:gd name="connsiteY1" fmla="*/ 4989674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1774300 w 5453192"/>
              <a:gd name="connsiteY1" fmla="*/ 4977020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1969278 w 5453192"/>
              <a:gd name="connsiteY1" fmla="*/ 4913749 h 5035817"/>
              <a:gd name="connsiteX2" fmla="*/ 5453192 w 5453192"/>
              <a:gd name="connsiteY2" fmla="*/ 5035817 h 5035817"/>
              <a:gd name="connsiteX0" fmla="*/ 0 w 5453192"/>
              <a:gd name="connsiteY0" fmla="*/ 0 h 5035817"/>
              <a:gd name="connsiteX1" fmla="*/ 1809752 w 5453192"/>
              <a:gd name="connsiteY1" fmla="*/ 5014983 h 5035817"/>
              <a:gd name="connsiteX2" fmla="*/ 5453192 w 5453192"/>
              <a:gd name="connsiteY2" fmla="*/ 5035817 h 5035817"/>
              <a:gd name="connsiteX0" fmla="*/ 0 w 5648170"/>
              <a:gd name="connsiteY0" fmla="*/ 0 h 5035817"/>
              <a:gd name="connsiteX1" fmla="*/ 2004730 w 5648170"/>
              <a:gd name="connsiteY1" fmla="*/ 5014983 h 5035817"/>
              <a:gd name="connsiteX2" fmla="*/ 5648170 w 5648170"/>
              <a:gd name="connsiteY2" fmla="*/ 5035817 h 5035817"/>
              <a:gd name="connsiteX0" fmla="*/ 0 w 5648170"/>
              <a:gd name="connsiteY0" fmla="*/ 0 h 5035817"/>
              <a:gd name="connsiteX1" fmla="*/ 1809752 w 5648170"/>
              <a:gd name="connsiteY1" fmla="*/ 5027637 h 5035817"/>
              <a:gd name="connsiteX2" fmla="*/ 5648170 w 5648170"/>
              <a:gd name="connsiteY2" fmla="*/ 5035817 h 5035817"/>
              <a:gd name="connsiteX0" fmla="*/ 0 w 5648170"/>
              <a:gd name="connsiteY0" fmla="*/ 0 h 5035817"/>
              <a:gd name="connsiteX1" fmla="*/ 2111081 w 5648170"/>
              <a:gd name="connsiteY1" fmla="*/ 4787207 h 5035817"/>
              <a:gd name="connsiteX2" fmla="*/ 5648170 w 5648170"/>
              <a:gd name="connsiteY2" fmla="*/ 5035817 h 5035817"/>
              <a:gd name="connsiteX0" fmla="*/ 0 w 5648170"/>
              <a:gd name="connsiteY0" fmla="*/ 0 h 5035817"/>
              <a:gd name="connsiteX1" fmla="*/ 2022454 w 5648170"/>
              <a:gd name="connsiteY1" fmla="*/ 4926404 h 5035817"/>
              <a:gd name="connsiteX2" fmla="*/ 5648170 w 5648170"/>
              <a:gd name="connsiteY2" fmla="*/ 5035817 h 5035817"/>
              <a:gd name="connsiteX0" fmla="*/ 0 w 5098689"/>
              <a:gd name="connsiteY0" fmla="*/ 0 h 4934584"/>
              <a:gd name="connsiteX1" fmla="*/ 2022454 w 5098689"/>
              <a:gd name="connsiteY1" fmla="*/ 4926404 h 4934584"/>
              <a:gd name="connsiteX2" fmla="*/ 5098689 w 5098689"/>
              <a:gd name="connsiteY2" fmla="*/ 4934584 h 4934584"/>
              <a:gd name="connsiteX0" fmla="*/ 0 w 5098689"/>
              <a:gd name="connsiteY0" fmla="*/ 0 h 4934584"/>
              <a:gd name="connsiteX1" fmla="*/ 1852867 w 5098689"/>
              <a:gd name="connsiteY1" fmla="*/ 4889846 h 4934584"/>
              <a:gd name="connsiteX2" fmla="*/ 5098689 w 5098689"/>
              <a:gd name="connsiteY2" fmla="*/ 4934584 h 4934584"/>
              <a:gd name="connsiteX0" fmla="*/ 0 w 5098689"/>
              <a:gd name="connsiteY0" fmla="*/ 0 h 4934584"/>
              <a:gd name="connsiteX1" fmla="*/ 1852867 w 5098689"/>
              <a:gd name="connsiteY1" fmla="*/ 4889846 h 4934584"/>
              <a:gd name="connsiteX2" fmla="*/ 5098689 w 5098689"/>
              <a:gd name="connsiteY2" fmla="*/ 4934584 h 4934584"/>
              <a:gd name="connsiteX0" fmla="*/ 0 w 5115298"/>
              <a:gd name="connsiteY0" fmla="*/ 0 h 4889846"/>
              <a:gd name="connsiteX1" fmla="*/ 1852867 w 5115298"/>
              <a:gd name="connsiteY1" fmla="*/ 4889846 h 4889846"/>
              <a:gd name="connsiteX2" fmla="*/ 5115298 w 5115298"/>
              <a:gd name="connsiteY2" fmla="*/ 4849284 h 4889846"/>
              <a:gd name="connsiteX0" fmla="*/ 0 w 5214951"/>
              <a:gd name="connsiteY0" fmla="*/ 0 h 4898028"/>
              <a:gd name="connsiteX1" fmla="*/ 1852867 w 5214951"/>
              <a:gd name="connsiteY1" fmla="*/ 4889846 h 4898028"/>
              <a:gd name="connsiteX2" fmla="*/ 5214951 w 5214951"/>
              <a:gd name="connsiteY2" fmla="*/ 4898028 h 489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4951" h="4898028">
                <a:moveTo>
                  <a:pt x="0" y="0"/>
                </a:moveTo>
                <a:cubicBezTo>
                  <a:pt x="3150690" y="849061"/>
                  <a:pt x="3028794" y="3358194"/>
                  <a:pt x="1852867" y="4889846"/>
                </a:cubicBezTo>
                <a:lnTo>
                  <a:pt x="5214951" y="4898028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6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fr-FR" sz="3600" b="1" dirty="0" err="1">
                <a:solidFill>
                  <a:schemeClr val="accent1"/>
                </a:solidFill>
              </a:rPr>
              <a:t>Synthetic</a:t>
            </a:r>
            <a:r>
              <a:rPr lang="fr-FR" sz="3600" b="1" dirty="0">
                <a:solidFill>
                  <a:schemeClr val="accent1"/>
                </a:solidFill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</a:rPr>
              <a:t>Minority</a:t>
            </a:r>
            <a:r>
              <a:rPr lang="fr-FR" sz="3600" b="1" dirty="0">
                <a:solidFill>
                  <a:schemeClr val="accent1"/>
                </a:solidFill>
              </a:rPr>
              <a:t> Over-</a:t>
            </a:r>
            <a:r>
              <a:rPr lang="fr-FR" sz="3600" b="1" dirty="0" err="1">
                <a:solidFill>
                  <a:schemeClr val="accent1"/>
                </a:solidFill>
              </a:rPr>
              <a:t>sampling</a:t>
            </a:r>
            <a:r>
              <a:rPr lang="fr-FR" sz="3600" b="1" dirty="0">
                <a:solidFill>
                  <a:schemeClr val="accent1"/>
                </a:solidFill>
              </a:rPr>
              <a:t> Technique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886EA203-F418-412C-94C7-C4379C6410FC}"/>
              </a:ext>
            </a:extLst>
          </p:cNvPr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47077 w 4723502"/>
              <a:gd name="connsiteY3" fmla="*/ 1543050 h 420214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890209 w 4723502"/>
              <a:gd name="connsiteY3" fmla="*/ 1913986 h 4202142"/>
              <a:gd name="connsiteX0" fmla="*/ 0 w 4723502"/>
              <a:gd name="connsiteY0" fmla="*/ 4202142 h 4208612"/>
              <a:gd name="connsiteX1" fmla="*/ 8627 w 4723502"/>
              <a:gd name="connsiteY1" fmla="*/ 28575 h 4208612"/>
              <a:gd name="connsiteX2" fmla="*/ 4723502 w 4723502"/>
              <a:gd name="connsiteY2" fmla="*/ 0 h 4208612"/>
              <a:gd name="connsiteX3" fmla="*/ 8986 w 4723502"/>
              <a:gd name="connsiteY3" fmla="*/ 4208612 h 4208612"/>
              <a:gd name="connsiteX0" fmla="*/ 0 w 4723502"/>
              <a:gd name="connsiteY0" fmla="*/ 4202142 h 4202142"/>
              <a:gd name="connsiteX1" fmla="*/ 8627 w 4723502"/>
              <a:gd name="connsiteY1" fmla="*/ 28575 h 4202142"/>
              <a:gd name="connsiteX2" fmla="*/ 4723502 w 4723502"/>
              <a:gd name="connsiteY2" fmla="*/ 0 h 4202142"/>
              <a:gd name="connsiteX3" fmla="*/ 2381250 w 4723502"/>
              <a:gd name="connsiteY3" fmla="*/ 2086514 h 420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>
            <a:extLst>
              <a:ext uri="{FF2B5EF4-FFF2-40B4-BE49-F238E27FC236}">
                <a16:creationId xmlns="" xmlns:a16="http://schemas.microsoft.com/office/drawing/2014/main" id="{B22573C3-5E9C-4247-9F2A-F404699CAF47}"/>
              </a:ext>
            </a:extLst>
          </p:cNvPr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6">
            <a:extLst>
              <a:ext uri="{FF2B5EF4-FFF2-40B4-BE49-F238E27FC236}">
                <a16:creationId xmlns="" xmlns:a16="http://schemas.microsoft.com/office/drawing/2014/main" id="{64D3542B-BC3E-4F11-91BF-8F3561E99CF9}"/>
              </a:ext>
            </a:extLst>
          </p:cNvPr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" fmla="*/ 0 w 4714875"/>
              <a:gd name="connsiteY0" fmla="*/ 3028950 h 3028950"/>
              <a:gd name="connsiteX1" fmla="*/ 28575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0 w 4714875"/>
              <a:gd name="connsiteY0" fmla="*/ 3028950 h 3028950"/>
              <a:gd name="connsiteX1" fmla="*/ 0 w 4714875"/>
              <a:gd name="connsiteY1" fmla="*/ 28575 h 3028950"/>
              <a:gd name="connsiteX2" fmla="*/ 4714875 w 4714875"/>
              <a:gd name="connsiteY2" fmla="*/ 0 h 3028950"/>
              <a:gd name="connsiteX3" fmla="*/ 2838450 w 4714875"/>
              <a:gd name="connsiteY3" fmla="*/ 1543050 h 3028950"/>
              <a:gd name="connsiteX0" fmla="*/ 60385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775260"/>
              <a:gd name="connsiteY0" fmla="*/ 4216700 h 4216700"/>
              <a:gd name="connsiteX1" fmla="*/ 0 w 4775260"/>
              <a:gd name="connsiteY1" fmla="*/ 0 h 4216700"/>
              <a:gd name="connsiteX2" fmla="*/ 4775260 w 4775260"/>
              <a:gd name="connsiteY2" fmla="*/ 1187750 h 4216700"/>
              <a:gd name="connsiteX3" fmla="*/ 2898835 w 4775260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898835 w 4827019"/>
              <a:gd name="connsiteY3" fmla="*/ 2730800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8986 w 4827019"/>
              <a:gd name="connsiteY3" fmla="*/ 4214543 h 4216700"/>
              <a:gd name="connsiteX0" fmla="*/ 0 w 4827019"/>
              <a:gd name="connsiteY0" fmla="*/ 4216700 h 4216700"/>
              <a:gd name="connsiteX1" fmla="*/ 0 w 4827019"/>
              <a:gd name="connsiteY1" fmla="*/ 0 h 4216700"/>
              <a:gd name="connsiteX2" fmla="*/ 4827019 w 4827019"/>
              <a:gd name="connsiteY2" fmla="*/ 31811 h 4216700"/>
              <a:gd name="connsiteX3" fmla="*/ 2407129 w 4827019"/>
              <a:gd name="connsiteY3" fmla="*/ 2101072 h 42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>
            <a:extLst>
              <a:ext uri="{FF2B5EF4-FFF2-40B4-BE49-F238E27FC236}">
                <a16:creationId xmlns="" xmlns:a16="http://schemas.microsoft.com/office/drawing/2014/main" id="{A7B5991A-3026-443E-A66E-68B8CDBF3C3B}"/>
              </a:ext>
            </a:extLst>
          </p:cNvPr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F1B3C9-D2E8-458F-B627-E84104B43056}"/>
              </a:ext>
            </a:extLst>
          </p:cNvPr>
          <p:cNvSpPr txBox="1"/>
          <p:nvPr/>
        </p:nvSpPr>
        <p:spPr>
          <a:xfrm>
            <a:off x="1095659" y="3250631"/>
            <a:ext cx="189492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2"/>
                </a:solidFill>
                <a:cs typeface="Arial" pitchFamily="34" charset="0"/>
              </a:rPr>
              <a:t>YES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27ABC51-A98D-4CB8-9527-ECF93D206AE4}"/>
              </a:ext>
            </a:extLst>
          </p:cNvPr>
          <p:cNvSpPr txBox="1"/>
          <p:nvPr/>
        </p:nvSpPr>
        <p:spPr>
          <a:xfrm>
            <a:off x="7328809" y="4679995"/>
            <a:ext cx="187527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  <a:cs typeface="Arial" pitchFamily="34" charset="0"/>
              </a:rPr>
              <a:t>NO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6" name="Picture 4" descr="RÃ©sultat de recherche d'images pour &quot;balance clipart&quot;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771" y="3268951"/>
            <a:ext cx="1203493" cy="11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846811" y="4373409"/>
            <a:ext cx="1278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latin typeface="Neuton" panose="020B0604020202020204" charset="0"/>
              </a:rPr>
              <a:t>Variable</a:t>
            </a:r>
          </a:p>
          <a:p>
            <a:pPr algn="ctr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latin typeface="Neuton" panose="020B0604020202020204" charset="0"/>
              </a:rPr>
              <a:t> ‘’CLASS’’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092">
            <a:off x="2182576" y="1859872"/>
            <a:ext cx="2305731" cy="178321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092">
            <a:off x="8835730" y="3523024"/>
            <a:ext cx="2305731" cy="178321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ultiply 19"/>
          <p:cNvSpPr/>
          <p:nvPr/>
        </p:nvSpPr>
        <p:spPr>
          <a:xfrm>
            <a:off x="8609560" y="3276534"/>
            <a:ext cx="2443655" cy="2152426"/>
          </a:xfrm>
          <a:prstGeom prst="mathMultiply">
            <a:avLst>
              <a:gd name="adj1" fmla="val 9571"/>
            </a:avLst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91633" y="2111398"/>
            <a:ext cx="2225040" cy="1432560"/>
          </a:xfrm>
          <a:prstGeom prst="rect">
            <a:avLst/>
          </a:prstGeom>
          <a:blipFill dpi="0" rotWithShape="1">
            <a:blip r:embed="rId4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5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296154" y="2461905"/>
            <a:ext cx="4868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Modélisation </a:t>
            </a:r>
          </a:p>
          <a:p>
            <a:r>
              <a:rPr lang="fr-FR" sz="44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e</a:t>
            </a:r>
            <a:r>
              <a:rPr lang="fr-FR" sz="44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 évaluation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4014" y="1353630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21" y="0"/>
            <a:ext cx="6569479" cy="6858000"/>
          </a:xfrm>
        </p:spPr>
      </p:pic>
    </p:spTree>
    <p:extLst>
      <p:ext uri="{BB962C8B-B14F-4D97-AF65-F5344CB8AC3E}">
        <p14:creationId xmlns:p14="http://schemas.microsoft.com/office/powerpoint/2010/main" val="42557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>
            <a:extLst>
              <a:ext uri="{FF2B5EF4-FFF2-40B4-BE49-F238E27FC236}">
                <a16:creationId xmlns:a16="http://schemas.microsoft.com/office/drawing/2014/main" xmlns="" id="{D1CD378F-6B36-48EA-8866-DE091DADEDE1}"/>
              </a:ext>
            </a:extLst>
          </p:cNvPr>
          <p:cNvSpPr/>
          <p:nvPr/>
        </p:nvSpPr>
        <p:spPr>
          <a:xfrm>
            <a:off x="991891" y="3275683"/>
            <a:ext cx="4680488" cy="516610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xmlns="" id="{7751207D-403B-4692-89F6-8A67AFCBAF2C}"/>
              </a:ext>
            </a:extLst>
          </p:cNvPr>
          <p:cNvSpPr/>
          <p:nvPr/>
        </p:nvSpPr>
        <p:spPr>
          <a:xfrm>
            <a:off x="981560" y="5145812"/>
            <a:ext cx="3967566" cy="289302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" fmla="*/ 0 w 5951349"/>
              <a:gd name="connsiteY0" fmla="*/ 0 h 433953"/>
              <a:gd name="connsiteX1" fmla="*/ 5300420 w 5951349"/>
              <a:gd name="connsiteY1" fmla="*/ 0 h 433953"/>
              <a:gd name="connsiteX2" fmla="*/ 5951349 w 5951349"/>
              <a:gd name="connsiteY2" fmla="*/ 433953 h 43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xmlns="" id="{C07F96D0-6F34-4679-9304-C386F3971833}"/>
              </a:ext>
            </a:extLst>
          </p:cNvPr>
          <p:cNvSpPr/>
          <p:nvPr/>
        </p:nvSpPr>
        <p:spPr>
          <a:xfrm>
            <a:off x="6581614" y="3275683"/>
            <a:ext cx="4639159" cy="464949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xmlns="" id="{944A5E77-81BF-41F5-80C2-3F265F9A1630}"/>
              </a:ext>
            </a:extLst>
          </p:cNvPr>
          <p:cNvSpPr/>
          <p:nvPr/>
        </p:nvSpPr>
        <p:spPr>
          <a:xfrm>
            <a:off x="7089855" y="5145812"/>
            <a:ext cx="4112217" cy="392623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0 h 5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13829"/>
            <a:ext cx="11573197" cy="724247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1"/>
                </a:solidFill>
              </a:rPr>
              <a:t>Profil</a:t>
            </a:r>
            <a:r>
              <a:rPr lang="en-US" sz="3600" b="1" dirty="0" smtClean="0">
                <a:solidFill>
                  <a:schemeClr val="accent1"/>
                </a:solidFill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</a:rPr>
              <a:t>typique</a:t>
            </a:r>
            <a:r>
              <a:rPr lang="en-US" sz="3600" b="1" dirty="0">
                <a:solidFill>
                  <a:schemeClr val="accent1"/>
                </a:solidFill>
              </a:rPr>
              <a:t> des non </a:t>
            </a:r>
            <a:r>
              <a:rPr lang="en-US" sz="3600" b="1" dirty="0" err="1">
                <a:solidFill>
                  <a:schemeClr val="accent1"/>
                </a:solidFill>
              </a:rPr>
              <a:t>interessés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88" name="그룹 4">
            <a:extLst>
              <a:ext uri="{FF2B5EF4-FFF2-40B4-BE49-F238E27FC236}">
                <a16:creationId xmlns:a16="http://schemas.microsoft.com/office/drawing/2014/main" xmlns="" id="{B1F3C570-B5EF-48A0-88DB-CB18688AF5F3}"/>
              </a:ext>
            </a:extLst>
          </p:cNvPr>
          <p:cNvGrpSpPr/>
          <p:nvPr/>
        </p:nvGrpSpPr>
        <p:grpSpPr>
          <a:xfrm>
            <a:off x="4389330" y="3185737"/>
            <a:ext cx="2987325" cy="3504804"/>
            <a:chOff x="4389329" y="2708921"/>
            <a:chExt cx="2987325" cy="3504804"/>
          </a:xfrm>
        </p:grpSpPr>
        <p:sp>
          <p:nvSpPr>
            <p:cNvPr id="89" name="Freeform 2">
              <a:extLst>
                <a:ext uri="{FF2B5EF4-FFF2-40B4-BE49-F238E27FC236}">
                  <a16:creationId xmlns:a16="http://schemas.microsoft.com/office/drawing/2014/main" xmlns="" id="{F58796D8-8D70-4435-A8A2-3369C002B2C2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xmlns="" id="{4A5D64C7-271C-4DC6-B342-9593BD277BF1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xmlns="" id="{C4ABCA26-1F2F-4DF3-8717-82B243083DD9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Oval 21">
              <a:extLst>
                <a:ext uri="{FF2B5EF4-FFF2-40B4-BE49-F238E27FC236}">
                  <a16:creationId xmlns:a16="http://schemas.microsoft.com/office/drawing/2014/main" xmlns="" id="{68BE1E42-A46C-4383-9BDD-78B427879707}"/>
                </a:ext>
              </a:extLst>
            </p:cNvPr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66C1C64-C671-4C17-BD06-9A17F25D19D6}"/>
              </a:ext>
            </a:extLst>
          </p:cNvPr>
          <p:cNvSpPr txBox="1"/>
          <p:nvPr/>
        </p:nvSpPr>
        <p:spPr>
          <a:xfrm>
            <a:off x="1428156" y="2777393"/>
            <a:ext cx="312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ne fait pas partie de la meilleure classe sociale </a:t>
            </a:r>
            <a:r>
              <a:rPr lang="fr-FR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et son </a:t>
            </a:r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revenu est moyen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46A4664-61F1-4A8C-BC2C-3EC1244A75D7}"/>
              </a:ext>
            </a:extLst>
          </p:cNvPr>
          <p:cNvSpPr txBox="1"/>
          <p:nvPr/>
        </p:nvSpPr>
        <p:spPr>
          <a:xfrm>
            <a:off x="8118721" y="2878135"/>
            <a:ext cx="265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n'est pas Roman Catholique</a:t>
            </a:r>
            <a:endParaRPr lang="fr-FR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14D36E32-495A-408C-ACE1-7F6C13A9AF4A}"/>
              </a:ext>
            </a:extLst>
          </p:cNvPr>
          <p:cNvSpPr txBox="1"/>
          <p:nvPr/>
        </p:nvSpPr>
        <p:spPr>
          <a:xfrm>
            <a:off x="8118721" y="5294664"/>
            <a:ext cx="265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n'a pas un grand niveau d'</a:t>
            </a:r>
            <a:r>
              <a:rPr lang="fr-FR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etude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465EEC7-3232-452B-9E4B-4D31AA45B7CC}"/>
              </a:ext>
            </a:extLst>
          </p:cNvPr>
          <p:cNvSpPr txBox="1"/>
          <p:nvPr/>
        </p:nvSpPr>
        <p:spPr>
          <a:xfrm>
            <a:off x="1439723" y="5294664"/>
            <a:ext cx="265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ni un fermier ni un entrepreneur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9077942" y="3363727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2512003" y="3371481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2359755" y="4512231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Frame 2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3366677" y="2472086"/>
            <a:ext cx="5534516" cy="4603531"/>
          </a:xfrm>
          <a:prstGeom prst="mathMultiply">
            <a:avLst>
              <a:gd name="adj1" fmla="val 7082"/>
            </a:avLst>
          </a:prstGeom>
          <a:solidFill>
            <a:srgbClr val="FF000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7-Point Star 3"/>
          <p:cNvSpPr/>
          <p:nvPr/>
        </p:nvSpPr>
        <p:spPr>
          <a:xfrm>
            <a:off x="4749729" y="788278"/>
            <a:ext cx="2723124" cy="2172975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 smtClean="0"/>
          </a:p>
          <a:p>
            <a:pPr algn="ctr"/>
            <a:r>
              <a:rPr lang="fr-FR" b="1" dirty="0" smtClean="0"/>
              <a:t>variables sociodémographiques</a:t>
            </a:r>
          </a:p>
          <a:p>
            <a:pPr algn="ctr"/>
            <a:r>
              <a:rPr lang="fr-FR" b="1" dirty="0" smtClean="0"/>
              <a:t>+</a:t>
            </a:r>
          </a:p>
          <a:p>
            <a:pPr algn="ctr"/>
            <a:r>
              <a:rPr lang="fr-FR" b="1" dirty="0" smtClean="0"/>
              <a:t>Apriori</a:t>
            </a:r>
            <a:endParaRPr lang="fr-FR" b="1" dirty="0"/>
          </a:p>
        </p:txBody>
      </p:sp>
      <p:sp>
        <p:nvSpPr>
          <p:cNvPr id="5" name="Down Arrow 4"/>
          <p:cNvSpPr/>
          <p:nvPr/>
        </p:nvSpPr>
        <p:spPr>
          <a:xfrm>
            <a:off x="6055105" y="2825502"/>
            <a:ext cx="124975" cy="265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9198970" y="444978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892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2314319" y="1682372"/>
            <a:ext cx="8366462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Random</a:t>
            </a:r>
            <a:r>
              <a:rPr lang="fr-FR" dirty="0" smtClean="0"/>
              <a:t> Forest Classifier</a:t>
            </a:r>
            <a:endParaRPr lang="fr-FR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21488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 Placeholder 1"/>
          <p:cNvSpPr txBox="1">
            <a:spLocks/>
          </p:cNvSpPr>
          <p:nvPr/>
        </p:nvSpPr>
        <p:spPr>
          <a:xfrm>
            <a:off x="323529" y="302437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  <a:endParaRPr lang="fr-FR" sz="4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5" y="-230004"/>
            <a:ext cx="2676853" cy="189192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5" y="2927833"/>
            <a:ext cx="5139836" cy="35242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72" y="2906162"/>
            <a:ext cx="5275967" cy="35676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7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1178043" y="2076247"/>
            <a:ext cx="4863922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Calcul du score</a:t>
            </a:r>
            <a:endParaRPr lang="fr-FR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21488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3"/>
          <a:stretch/>
        </p:blipFill>
        <p:spPr bwMode="auto">
          <a:xfrm>
            <a:off x="7438029" y="56154"/>
            <a:ext cx="2982978" cy="61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5910">
            <a:off x="1156090" y="2854104"/>
            <a:ext cx="5615288" cy="434276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0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1178043" y="2076247"/>
            <a:ext cx="4863922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Calcul du score</a:t>
            </a:r>
            <a:endParaRPr lang="fr-FR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21488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3"/>
          <a:stretch/>
        </p:blipFill>
        <p:spPr bwMode="auto">
          <a:xfrm>
            <a:off x="7438029" y="56154"/>
            <a:ext cx="2982978" cy="619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5910">
            <a:off x="1156090" y="2854104"/>
            <a:ext cx="5615288" cy="434276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6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="" xmlns:a16="http://schemas.microsoft.com/office/drawing/2014/main" id="{B3999627-7BD8-4AA0-91B7-16FB67477F7C}"/>
              </a:ext>
            </a:extLst>
          </p:cNvPr>
          <p:cNvSpPr txBox="1">
            <a:spLocks/>
          </p:cNvSpPr>
          <p:nvPr/>
        </p:nvSpPr>
        <p:spPr>
          <a:xfrm>
            <a:off x="1178043" y="2076247"/>
            <a:ext cx="4863922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Calcul de seuil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A6BB5EC5-9782-4BBC-96C5-D9E72F0118F8}"/>
              </a:ext>
            </a:extLst>
          </p:cNvPr>
          <p:cNvSpPr txBox="1">
            <a:spLocks/>
          </p:cNvSpPr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>
            <a:extLst>
              <a:ext uri="{FF2B5EF4-FFF2-40B4-BE49-F238E27FC236}">
                <a16:creationId xmlns="" xmlns:a16="http://schemas.microsoft.com/office/drawing/2014/main" id="{4C7053DC-C4A2-45B0-8A79-B9AB5409BA3C}"/>
              </a:ext>
            </a:extLst>
          </p:cNvPr>
          <p:cNvSpPr txBox="1">
            <a:spLocks/>
          </p:cNvSpPr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>
            <a:extLst>
              <a:ext uri="{FF2B5EF4-FFF2-40B4-BE49-F238E27FC236}">
                <a16:creationId xmlns="" xmlns:a16="http://schemas.microsoft.com/office/drawing/2014/main" id="{959D513D-303D-48C7-8D1C-1E75FBC1FFE0}"/>
              </a:ext>
            </a:extLst>
          </p:cNvPr>
          <p:cNvSpPr txBox="1">
            <a:spLocks/>
          </p:cNvSpPr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="" xmlns:a16="http://schemas.microsoft.com/office/drawing/2014/main" id="{4FCC73D2-E4B7-46AE-AC7E-B781A4E3A3A0}"/>
              </a:ext>
            </a:extLst>
          </p:cNvPr>
          <p:cNvSpPr txBox="1">
            <a:spLocks/>
          </p:cNvSpPr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30054" y="3222240"/>
            <a:ext cx="8665043" cy="699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34519" y="3921488"/>
            <a:ext cx="8407021" cy="1073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46" y="2076247"/>
            <a:ext cx="3145615" cy="1310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 descr="RÃ©sultat de recherche d'images pour &quot;caravan&quot;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5910">
            <a:off x="1156090" y="2854104"/>
            <a:ext cx="5615288" cy="434276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8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296154" y="2461905"/>
            <a:ext cx="4868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 err="1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Déploiment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4014" y="1353630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21" y="0"/>
            <a:ext cx="6569479" cy="6858000"/>
          </a:xfrm>
        </p:spPr>
      </p:pic>
    </p:spTree>
    <p:extLst>
      <p:ext uri="{BB962C8B-B14F-4D97-AF65-F5344CB8AC3E}">
        <p14:creationId xmlns:p14="http://schemas.microsoft.com/office/powerpoint/2010/main" val="201005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/>
          <p:cNvSpPr/>
          <p:nvPr/>
        </p:nvSpPr>
        <p:spPr>
          <a:xfrm>
            <a:off x="8352092" y="1978572"/>
            <a:ext cx="2731066" cy="1450428"/>
          </a:xfrm>
          <a:prstGeom prst="cloudCallout">
            <a:avLst>
              <a:gd name="adj1" fmla="val -78583"/>
              <a:gd name="adj2" fmla="val 24536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5680" y="295777"/>
            <a:ext cx="5715000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43" y="1657852"/>
            <a:ext cx="6370101" cy="4668474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7259016" y="295777"/>
            <a:ext cx="3824142" cy="1514475"/>
          </a:xfrm>
          <a:prstGeom prst="cloudCallout">
            <a:avLst>
              <a:gd name="adj1" fmla="val -43946"/>
              <a:gd name="adj2" fmla="val 70188"/>
            </a:avLst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1029669">
            <a:off x="6704681" y="1362086"/>
            <a:ext cx="350524" cy="263219"/>
          </a:xfrm>
          <a:prstGeom prst="rect">
            <a:avLst/>
          </a:prstGeom>
          <a:blipFill dpi="0" rotWithShape="1">
            <a:blip r:embed="rId7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 rot="1029669">
            <a:off x="7235790" y="1539550"/>
            <a:ext cx="350524" cy="263219"/>
          </a:xfrm>
          <a:prstGeom prst="rect">
            <a:avLst/>
          </a:prstGeom>
          <a:blipFill dpi="0" rotWithShape="1">
            <a:blip r:embed="rId7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 rot="1029669">
            <a:off x="6127030" y="1318299"/>
            <a:ext cx="350524" cy="263219"/>
          </a:xfrm>
          <a:prstGeom prst="rect">
            <a:avLst/>
          </a:prstGeom>
          <a:blipFill dpi="0" rotWithShape="1">
            <a:blip r:embed="rId7">
              <a:alphaModFix amt="7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9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2">
            <a:extLst>
              <a:ext uri="{FF2B5EF4-FFF2-40B4-BE49-F238E27FC236}">
                <a16:creationId xmlns="" xmlns:a16="http://schemas.microsoft.com/office/drawing/2014/main" id="{4256BD63-3558-4B8D-AEEB-8ECF78D26BC3}"/>
              </a:ext>
            </a:extLst>
          </p:cNvPr>
          <p:cNvSpPr>
            <a:spLocks/>
          </p:cNvSpPr>
          <p:nvPr/>
        </p:nvSpPr>
        <p:spPr bwMode="auto">
          <a:xfrm flipH="1">
            <a:off x="3288463" y="4035972"/>
            <a:ext cx="7301991" cy="2519902"/>
          </a:xfrm>
          <a:custGeom>
            <a:avLst/>
            <a:gdLst>
              <a:gd name="T0" fmla="*/ 956 w 5419"/>
              <a:gd name="T1" fmla="*/ 1511 h 1621"/>
              <a:gd name="T2" fmla="*/ 677 w 5419"/>
              <a:gd name="T3" fmla="*/ 1421 h 1621"/>
              <a:gd name="T4" fmla="*/ 329 w 5419"/>
              <a:gd name="T5" fmla="*/ 1346 h 1621"/>
              <a:gd name="T6" fmla="*/ 458 w 5419"/>
              <a:gd name="T7" fmla="*/ 1304 h 1621"/>
              <a:gd name="T8" fmla="*/ 833 w 5419"/>
              <a:gd name="T9" fmla="*/ 1354 h 1621"/>
              <a:gd name="T10" fmla="*/ 1725 w 5419"/>
              <a:gd name="T11" fmla="*/ 1429 h 1621"/>
              <a:gd name="T12" fmla="*/ 2697 w 5419"/>
              <a:gd name="T13" fmla="*/ 1394 h 1621"/>
              <a:gd name="T14" fmla="*/ 590 w 5419"/>
              <a:gd name="T15" fmla="*/ 1224 h 1621"/>
              <a:gd name="T16" fmla="*/ 220 w 5419"/>
              <a:gd name="T17" fmla="*/ 1043 h 1621"/>
              <a:gd name="T18" fmla="*/ 85 w 5419"/>
              <a:gd name="T19" fmla="*/ 992 h 1621"/>
              <a:gd name="T20" fmla="*/ 95 w 5419"/>
              <a:gd name="T21" fmla="*/ 901 h 1621"/>
              <a:gd name="T22" fmla="*/ 373 w 5419"/>
              <a:gd name="T23" fmla="*/ 940 h 1621"/>
              <a:gd name="T24" fmla="*/ 444 w 5419"/>
              <a:gd name="T25" fmla="*/ 884 h 1621"/>
              <a:gd name="T26" fmla="*/ 355 w 5419"/>
              <a:gd name="T27" fmla="*/ 793 h 1621"/>
              <a:gd name="T28" fmla="*/ 423 w 5419"/>
              <a:gd name="T29" fmla="*/ 736 h 1621"/>
              <a:gd name="T30" fmla="*/ 570 w 5419"/>
              <a:gd name="T31" fmla="*/ 746 h 1621"/>
              <a:gd name="T32" fmla="*/ 947 w 5419"/>
              <a:gd name="T33" fmla="*/ 741 h 1621"/>
              <a:gd name="T34" fmla="*/ 1232 w 5419"/>
              <a:gd name="T35" fmla="*/ 772 h 1621"/>
              <a:gd name="T36" fmla="*/ 1455 w 5419"/>
              <a:gd name="T37" fmla="*/ 792 h 1621"/>
              <a:gd name="T38" fmla="*/ 1211 w 5419"/>
              <a:gd name="T39" fmla="*/ 711 h 1621"/>
              <a:gd name="T40" fmla="*/ 964 w 5419"/>
              <a:gd name="T41" fmla="*/ 649 h 1621"/>
              <a:gd name="T42" fmla="*/ 576 w 5419"/>
              <a:gd name="T43" fmla="*/ 555 h 1621"/>
              <a:gd name="T44" fmla="*/ 196 w 5419"/>
              <a:gd name="T45" fmla="*/ 421 h 1621"/>
              <a:gd name="T46" fmla="*/ 378 w 5419"/>
              <a:gd name="T47" fmla="*/ 402 h 1621"/>
              <a:gd name="T48" fmla="*/ 252 w 5419"/>
              <a:gd name="T49" fmla="*/ 299 h 1621"/>
              <a:gd name="T50" fmla="*/ 188 w 5419"/>
              <a:gd name="T51" fmla="*/ 182 h 1621"/>
              <a:gd name="T52" fmla="*/ 420 w 5419"/>
              <a:gd name="T53" fmla="*/ 158 h 1621"/>
              <a:gd name="T54" fmla="*/ 599 w 5419"/>
              <a:gd name="T55" fmla="*/ 176 h 1621"/>
              <a:gd name="T56" fmla="*/ 817 w 5419"/>
              <a:gd name="T57" fmla="*/ 260 h 1621"/>
              <a:gd name="T58" fmla="*/ 1009 w 5419"/>
              <a:gd name="T59" fmla="*/ 336 h 1621"/>
              <a:gd name="T60" fmla="*/ 1227 w 5419"/>
              <a:gd name="T61" fmla="*/ 412 h 1621"/>
              <a:gd name="T62" fmla="*/ 1245 w 5419"/>
              <a:gd name="T63" fmla="*/ 344 h 1621"/>
              <a:gd name="T64" fmla="*/ 1023 w 5419"/>
              <a:gd name="T65" fmla="*/ 262 h 1621"/>
              <a:gd name="T66" fmla="*/ 488 w 5419"/>
              <a:gd name="T67" fmla="*/ 31 h 1621"/>
              <a:gd name="T68" fmla="*/ 594 w 5419"/>
              <a:gd name="T69" fmla="*/ 50 h 1621"/>
              <a:gd name="T70" fmla="*/ 785 w 5419"/>
              <a:gd name="T71" fmla="*/ 89 h 1621"/>
              <a:gd name="T72" fmla="*/ 1042 w 5419"/>
              <a:gd name="T73" fmla="*/ 82 h 1621"/>
              <a:gd name="T74" fmla="*/ 1314 w 5419"/>
              <a:gd name="T75" fmla="*/ 154 h 1621"/>
              <a:gd name="T76" fmla="*/ 1450 w 5419"/>
              <a:gd name="T77" fmla="*/ 152 h 1621"/>
              <a:gd name="T78" fmla="*/ 1739 w 5419"/>
              <a:gd name="T79" fmla="*/ 189 h 1621"/>
              <a:gd name="T80" fmla="*/ 2021 w 5419"/>
              <a:gd name="T81" fmla="*/ 207 h 1621"/>
              <a:gd name="T82" fmla="*/ 2186 w 5419"/>
              <a:gd name="T83" fmla="*/ 158 h 1621"/>
              <a:gd name="T84" fmla="*/ 2412 w 5419"/>
              <a:gd name="T85" fmla="*/ 254 h 1621"/>
              <a:gd name="T86" fmla="*/ 2759 w 5419"/>
              <a:gd name="T87" fmla="*/ 289 h 1621"/>
              <a:gd name="T88" fmla="*/ 2891 w 5419"/>
              <a:gd name="T89" fmla="*/ 251 h 1621"/>
              <a:gd name="T90" fmla="*/ 3246 w 5419"/>
              <a:gd name="T91" fmla="*/ 270 h 1621"/>
              <a:gd name="T92" fmla="*/ 3478 w 5419"/>
              <a:gd name="T93" fmla="*/ 285 h 1621"/>
              <a:gd name="T94" fmla="*/ 3764 w 5419"/>
              <a:gd name="T95" fmla="*/ 310 h 1621"/>
              <a:gd name="T96" fmla="*/ 4010 w 5419"/>
              <a:gd name="T97" fmla="*/ 275 h 1621"/>
              <a:gd name="T98" fmla="*/ 4303 w 5419"/>
              <a:gd name="T99" fmla="*/ 203 h 1621"/>
              <a:gd name="T100" fmla="*/ 4460 w 5419"/>
              <a:gd name="T101" fmla="*/ 200 h 1621"/>
              <a:gd name="T102" fmla="*/ 4766 w 5419"/>
              <a:gd name="T103" fmla="*/ 68 h 1621"/>
              <a:gd name="T104" fmla="*/ 4834 w 5419"/>
              <a:gd name="T105" fmla="*/ 87 h 1621"/>
              <a:gd name="T106" fmla="*/ 5027 w 5419"/>
              <a:gd name="T107" fmla="*/ 169 h 1621"/>
              <a:gd name="T108" fmla="*/ 5180 w 5419"/>
              <a:gd name="T109" fmla="*/ 132 h 1621"/>
              <a:gd name="T110" fmla="*/ 5321 w 5419"/>
              <a:gd name="T111" fmla="*/ 166 h 1621"/>
              <a:gd name="T112" fmla="*/ 5103 w 5419"/>
              <a:gd name="T113" fmla="*/ 448 h 1621"/>
              <a:gd name="T114" fmla="*/ 5114 w 5419"/>
              <a:gd name="T115" fmla="*/ 562 h 1621"/>
              <a:gd name="T116" fmla="*/ 5024 w 5419"/>
              <a:gd name="T117" fmla="*/ 775 h 1621"/>
              <a:gd name="T118" fmla="*/ 4846 w 5419"/>
              <a:gd name="T119" fmla="*/ 1082 h 1621"/>
              <a:gd name="T120" fmla="*/ 4436 w 5419"/>
              <a:gd name="T121" fmla="*/ 1290 h 1621"/>
              <a:gd name="T122" fmla="*/ 4103 w 5419"/>
              <a:gd name="T123" fmla="*/ 1405 h 1621"/>
              <a:gd name="T124" fmla="*/ 3547 w 5419"/>
              <a:gd name="T125" fmla="*/ 1492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19" h="1621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C12298E-6528-4069-BB0D-E634F07AE06C}"/>
              </a:ext>
            </a:extLst>
          </p:cNvPr>
          <p:cNvSpPr txBox="1"/>
          <p:nvPr/>
        </p:nvSpPr>
        <p:spPr>
          <a:xfrm>
            <a:off x="5562671" y="4757314"/>
            <a:ext cx="3363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Merci pour </a:t>
            </a:r>
          </a:p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votre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attention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9" y="170311"/>
            <a:ext cx="8245296" cy="6183972"/>
          </a:xfrm>
        </p:spPr>
      </p:pic>
      <p:pic>
        <p:nvPicPr>
          <p:cNvPr id="18" name="Picture 2" descr="RÃ©sultat de recherche d'images pour &quot;parhelion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87"/>
          <a:stretch/>
        </p:blipFill>
        <p:spPr bwMode="auto">
          <a:xfrm>
            <a:off x="10180554" y="200953"/>
            <a:ext cx="536028" cy="53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653518" y="26704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75000"/>
                  </a:schemeClr>
                </a:solidFill>
                <a:latin typeface="Bahnschrift SemiBold SemiConden" pitchFamily="34" charset="0"/>
              </a:rPr>
              <a:t>Parhelion</a:t>
            </a:r>
            <a:endParaRPr lang="fr-FR" dirty="0">
              <a:solidFill>
                <a:schemeClr val="bg1">
                  <a:lumMod val="75000"/>
                </a:schemeClr>
              </a:solidFill>
              <a:latin typeface="Bahnschrift SemiBold SemiConden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212788"/>
            <a:ext cx="1734207" cy="28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33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296154" y="2461905"/>
            <a:ext cx="4868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Compréhension métier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4014" y="1353630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21" y="0"/>
            <a:ext cx="6569479" cy="6858000"/>
          </a:xfrm>
        </p:spPr>
      </p:pic>
    </p:spTree>
    <p:extLst>
      <p:ext uri="{BB962C8B-B14F-4D97-AF65-F5344CB8AC3E}">
        <p14:creationId xmlns:p14="http://schemas.microsoft.com/office/powerpoint/2010/main" val="2032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L-Shape 61">
            <a:extLst>
              <a:ext uri="{FF2B5EF4-FFF2-40B4-BE49-F238E27FC236}">
                <a16:creationId xmlns="" xmlns:a16="http://schemas.microsoft.com/office/drawing/2014/main" id="{F9C67B1A-94A2-4003-AA3C-7088642B1891}"/>
              </a:ext>
            </a:extLst>
          </p:cNvPr>
          <p:cNvSpPr/>
          <p:nvPr/>
        </p:nvSpPr>
        <p:spPr>
          <a:xfrm rot="10800000">
            <a:off x="10760334" y="140560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3" name="L-Shape 72">
            <a:extLst>
              <a:ext uri="{FF2B5EF4-FFF2-40B4-BE49-F238E27FC236}">
                <a16:creationId xmlns="" xmlns:a16="http://schemas.microsoft.com/office/drawing/2014/main" id="{55373D72-D7EE-4AD9-BB39-76739D2D9FDD}"/>
              </a:ext>
            </a:extLst>
          </p:cNvPr>
          <p:cNvSpPr/>
          <p:nvPr/>
        </p:nvSpPr>
        <p:spPr>
          <a:xfrm>
            <a:off x="786025" y="523165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443452" y="169657"/>
            <a:ext cx="5715000" cy="136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269" y="1404880"/>
            <a:ext cx="101490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fr-FR" sz="2400" b="1" dirty="0">
              <a:solidFill>
                <a:schemeClr val="bg1"/>
              </a:solidFill>
            </a:endParaRPr>
          </a:p>
          <a:p>
            <a:pPr algn="just"/>
            <a:r>
              <a:rPr lang="fr-FR" sz="2400" b="1" dirty="0">
                <a:solidFill>
                  <a:schemeClr val="bg1"/>
                </a:solidFill>
              </a:rPr>
              <a:t>Cabinet de courtage en assurance de dommages et en services </a:t>
            </a:r>
            <a:r>
              <a:rPr lang="fr-FR" sz="2400" b="1" dirty="0" smtClean="0">
                <a:solidFill>
                  <a:schemeClr val="bg1"/>
                </a:solidFill>
              </a:rPr>
              <a:t>financiers</a:t>
            </a:r>
          </a:p>
          <a:p>
            <a:pPr algn="just"/>
            <a:endParaRPr lang="fr-FR" sz="2400" b="1" dirty="0">
              <a:solidFill>
                <a:schemeClr val="bg1"/>
              </a:solidFill>
            </a:endParaRPr>
          </a:p>
          <a:p>
            <a:pPr algn="just"/>
            <a:r>
              <a:rPr lang="fr-FR" sz="2400" b="1" dirty="0">
                <a:solidFill>
                  <a:schemeClr val="bg1"/>
                </a:solidFill>
              </a:rPr>
              <a:t>U</a:t>
            </a:r>
            <a:r>
              <a:rPr lang="fr-FR" sz="2400" b="1" dirty="0" smtClean="0">
                <a:solidFill>
                  <a:schemeClr val="bg1"/>
                </a:solidFill>
              </a:rPr>
              <a:t>n </a:t>
            </a:r>
            <a:r>
              <a:rPr lang="fr-FR" sz="2400" b="1" dirty="0">
                <a:solidFill>
                  <a:schemeClr val="bg1"/>
                </a:solidFill>
              </a:rPr>
              <a:t>regroupement de quelques 60 points de vente à travers le </a:t>
            </a:r>
            <a:r>
              <a:rPr lang="fr-FR" sz="2400" b="1" dirty="0" smtClean="0">
                <a:solidFill>
                  <a:schemeClr val="bg1"/>
                </a:solidFill>
              </a:rPr>
              <a:t>Québec.</a:t>
            </a:r>
          </a:p>
          <a:p>
            <a:pPr algn="just"/>
            <a:endParaRPr lang="fr-FR" sz="2400" b="1" dirty="0">
              <a:solidFill>
                <a:schemeClr val="bg1"/>
              </a:solidFill>
            </a:endParaRPr>
          </a:p>
          <a:p>
            <a:pPr algn="just"/>
            <a:r>
              <a:rPr lang="fr-FR" sz="2400" b="1" dirty="0">
                <a:solidFill>
                  <a:schemeClr val="bg1"/>
                </a:solidFill>
              </a:rPr>
              <a:t>R</a:t>
            </a:r>
            <a:r>
              <a:rPr lang="fr-FR" sz="2400" b="1" dirty="0" smtClean="0">
                <a:solidFill>
                  <a:schemeClr val="bg1"/>
                </a:solidFill>
              </a:rPr>
              <a:t>épondre </a:t>
            </a:r>
            <a:r>
              <a:rPr lang="fr-FR" sz="2400" b="1" dirty="0">
                <a:solidFill>
                  <a:schemeClr val="bg1"/>
                </a:solidFill>
              </a:rPr>
              <a:t>aux besoins diversifiés de ses clientèles</a:t>
            </a:r>
            <a:r>
              <a:rPr lang="fr-FR" sz="2400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fr-FR" sz="2400" b="1" dirty="0">
              <a:solidFill>
                <a:schemeClr val="bg1"/>
              </a:solidFill>
            </a:endParaRPr>
          </a:p>
          <a:p>
            <a:pPr algn="just"/>
            <a:r>
              <a:rPr lang="fr-FR" sz="2400" b="1" dirty="0" smtClean="0">
                <a:solidFill>
                  <a:schemeClr val="bg1"/>
                </a:solidFill>
              </a:rPr>
              <a:t>Concevoir un </a:t>
            </a:r>
            <a:r>
              <a:rPr lang="fr-FR" sz="2400" b="1" dirty="0">
                <a:solidFill>
                  <a:schemeClr val="bg1"/>
                </a:solidFill>
              </a:rPr>
              <a:t>programme sur mesure pour les propriétaires d’autocaravane.</a:t>
            </a:r>
          </a:p>
          <a:p>
            <a:pPr algn="just"/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8" b="36439"/>
          <a:stretch/>
        </p:blipFill>
        <p:spPr>
          <a:xfrm>
            <a:off x="3525563" y="2227170"/>
            <a:ext cx="1913540" cy="4441643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5912068" y="685800"/>
            <a:ext cx="5328745" cy="2703787"/>
          </a:xfrm>
          <a:prstGeom prst="cloudCallout">
            <a:avLst>
              <a:gd name="adj1" fmla="val -62253"/>
              <a:gd name="adj2" fmla="val 45007"/>
            </a:avLst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5680" y="295777"/>
            <a:ext cx="5715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/>
      </p:pic>
      <p:sp>
        <p:nvSpPr>
          <p:cNvPr id="21" name="Right Triangle 20">
            <a:extLst>
              <a:ext uri="{FF2B5EF4-FFF2-40B4-BE49-F238E27FC236}">
                <a16:creationId xmlns="" xmlns:a16="http://schemas.microsoft.com/office/drawing/2014/main" id="{FDCF1E8E-38F5-4985-A46C-E80882D2B3CE}"/>
              </a:ext>
            </a:extLst>
          </p:cNvPr>
          <p:cNvSpPr/>
          <p:nvPr/>
        </p:nvSpPr>
        <p:spPr>
          <a:xfrm flipH="1" flipV="1">
            <a:off x="1889760" y="-7"/>
            <a:ext cx="10302238" cy="8351526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Right Triangle 65">
            <a:extLst>
              <a:ext uri="{FF2B5EF4-FFF2-40B4-BE49-F238E27FC236}">
                <a16:creationId xmlns="" xmlns:a16="http://schemas.microsoft.com/office/drawing/2014/main" id="{71DAF0CA-DEB0-4800-8C0B-AEFE32E1EDEB}"/>
              </a:ext>
            </a:extLst>
          </p:cNvPr>
          <p:cNvSpPr/>
          <p:nvPr/>
        </p:nvSpPr>
        <p:spPr>
          <a:xfrm flipH="1" flipV="1">
            <a:off x="3227188" y="-2"/>
            <a:ext cx="8964812" cy="8031481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ight Triangle 25">
            <a:extLst>
              <a:ext uri="{FF2B5EF4-FFF2-40B4-BE49-F238E27FC236}">
                <a16:creationId xmlns="" xmlns:a16="http://schemas.microsoft.com/office/drawing/2014/main" id="{A33CAA8C-7074-4881-9A43-8EA2B21D2D78}"/>
              </a:ext>
            </a:extLst>
          </p:cNvPr>
          <p:cNvSpPr/>
          <p:nvPr/>
        </p:nvSpPr>
        <p:spPr>
          <a:xfrm flipH="1" flipV="1">
            <a:off x="3566160" y="-4"/>
            <a:ext cx="8625838" cy="7406643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L-Shape 61">
            <a:extLst>
              <a:ext uri="{FF2B5EF4-FFF2-40B4-BE49-F238E27FC236}">
                <a16:creationId xmlns="" xmlns:a16="http://schemas.microsoft.com/office/drawing/2014/main" id="{F9C67B1A-94A2-4003-AA3C-7088642B1891}"/>
              </a:ext>
            </a:extLst>
          </p:cNvPr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414C718-81C4-4374-8FE3-5F1040446CF8}"/>
              </a:ext>
            </a:extLst>
          </p:cNvPr>
          <p:cNvSpPr txBox="1"/>
          <p:nvPr/>
        </p:nvSpPr>
        <p:spPr>
          <a:xfrm>
            <a:off x="6643617" y="248060"/>
            <a:ext cx="511436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933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Data science </a:t>
            </a:r>
            <a:r>
              <a:rPr lang="fr-FR" altLang="ko-KR" sz="2933" b="1" dirty="0">
                <a:solidFill>
                  <a:schemeClr val="bg1"/>
                </a:solidFill>
                <a:cs typeface="Arial" pitchFamily="34" charset="0"/>
              </a:rPr>
              <a:t>Objectives</a:t>
            </a:r>
            <a:endParaRPr lang="fr-FR" sz="2933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r"/>
            <a:endParaRPr lang="ko-KR" altLang="en-US" sz="2933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82453C7-F4DA-4BCE-A052-034074EB8155}"/>
              </a:ext>
            </a:extLst>
          </p:cNvPr>
          <p:cNvSpPr txBox="1"/>
          <p:nvPr/>
        </p:nvSpPr>
        <p:spPr>
          <a:xfrm>
            <a:off x="7513320" y="937027"/>
            <a:ext cx="43891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Faire un </a:t>
            </a:r>
            <a:r>
              <a:rPr lang="fr-FR" sz="2000" dirty="0" err="1">
                <a:solidFill>
                  <a:schemeClr val="bg1"/>
                </a:solidFill>
                <a:cs typeface="Arial" pitchFamily="34" charset="0"/>
              </a:rPr>
              <a:t>profiling</a:t>
            </a: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 de la clientèle  </a:t>
            </a:r>
            <a:endParaRPr lang="fr-FR" sz="2000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fr-FR" sz="2000" dirty="0" smtClean="0">
                <a:solidFill>
                  <a:schemeClr val="bg1"/>
                </a:solidFill>
                <a:cs typeface="Arial" pitchFamily="34" charset="0"/>
              </a:rPr>
              <a:t>Déduire </a:t>
            </a: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des </a:t>
            </a:r>
            <a:r>
              <a:rPr lang="fr-FR" sz="2000" dirty="0" err="1" smtClean="0">
                <a:solidFill>
                  <a:schemeClr val="bg1"/>
                </a:solidFill>
                <a:cs typeface="Arial" pitchFamily="34" charset="0"/>
              </a:rPr>
              <a:t>régles</a:t>
            </a:r>
            <a:r>
              <a:rPr lang="fr-FR" sz="2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associatives qui peut nous aider à cibler es client </a:t>
            </a:r>
            <a:r>
              <a:rPr lang="fr-FR" sz="2000" dirty="0" smtClean="0">
                <a:solidFill>
                  <a:schemeClr val="bg1"/>
                </a:solidFill>
                <a:cs typeface="Arial" pitchFamily="34" charset="0"/>
              </a:rPr>
              <a:t>potentiels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fr-FR" sz="2000" dirty="0" smtClean="0">
                <a:solidFill>
                  <a:schemeClr val="bg1"/>
                </a:solidFill>
                <a:cs typeface="Arial" pitchFamily="34" charset="0"/>
              </a:rPr>
              <a:t>Réaliser </a:t>
            </a: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une classification afin d'affecter un score à chaque zone en déterminant un seuil qui nous aide à toucher la moitié de </a:t>
            </a:r>
            <a:r>
              <a:rPr lang="fr-FR" sz="2000" dirty="0" smtClean="0">
                <a:solidFill>
                  <a:schemeClr val="bg1"/>
                </a:solidFill>
                <a:cs typeface="Arial" pitchFamily="34" charset="0"/>
              </a:rPr>
              <a:t>l’</a:t>
            </a:r>
            <a:r>
              <a:rPr lang="fr-FR" sz="2000" dirty="0"/>
              <a:t> </a:t>
            </a:r>
            <a:r>
              <a:rPr lang="fr-FR" sz="2000" dirty="0">
                <a:solidFill>
                  <a:schemeClr val="bg1"/>
                </a:solidFill>
                <a:cs typeface="Arial" pitchFamily="34" charset="0"/>
              </a:rPr>
              <a:t>échantillon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Right Triangle 68">
            <a:extLst>
              <a:ext uri="{FF2B5EF4-FFF2-40B4-BE49-F238E27FC236}">
                <a16:creationId xmlns="" xmlns:a16="http://schemas.microsoft.com/office/drawing/2014/main" id="{AADAAEEE-CE2D-4314-B4A5-DCF2C46AFAC2}"/>
              </a:ext>
            </a:extLst>
          </p:cNvPr>
          <p:cNvSpPr/>
          <p:nvPr/>
        </p:nvSpPr>
        <p:spPr>
          <a:xfrm rot="10800000" flipH="1" flipV="1">
            <a:off x="-17094" y="952267"/>
            <a:ext cx="9217893" cy="5905733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ight Triangle 70">
            <a:extLst>
              <a:ext uri="{FF2B5EF4-FFF2-40B4-BE49-F238E27FC236}">
                <a16:creationId xmlns="" xmlns:a16="http://schemas.microsoft.com/office/drawing/2014/main" id="{4FBD0F4C-642A-4AC7-8414-F962834814B4}"/>
              </a:ext>
            </a:extLst>
          </p:cNvPr>
          <p:cNvSpPr/>
          <p:nvPr/>
        </p:nvSpPr>
        <p:spPr>
          <a:xfrm rot="10800000" flipH="1" flipV="1">
            <a:off x="-17095" y="1508760"/>
            <a:ext cx="8338136" cy="5349234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ight Triangle 71">
            <a:extLst>
              <a:ext uri="{FF2B5EF4-FFF2-40B4-BE49-F238E27FC236}">
                <a16:creationId xmlns="" xmlns:a16="http://schemas.microsoft.com/office/drawing/2014/main" id="{2D9FA098-CF1F-440A-86AC-676DF90080AC}"/>
              </a:ext>
            </a:extLst>
          </p:cNvPr>
          <p:cNvSpPr/>
          <p:nvPr/>
        </p:nvSpPr>
        <p:spPr>
          <a:xfrm rot="10800000" flipH="1" flipV="1">
            <a:off x="-17093" y="1889759"/>
            <a:ext cx="7949513" cy="496823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L-Shape 72">
            <a:extLst>
              <a:ext uri="{FF2B5EF4-FFF2-40B4-BE49-F238E27FC236}">
                <a16:creationId xmlns="" xmlns:a16="http://schemas.microsoft.com/office/drawing/2014/main" id="{55373D72-D7EE-4AD9-BB39-76739D2D9FDD}"/>
              </a:ext>
            </a:extLst>
          </p:cNvPr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414C718-81C4-4374-8FE3-5F1040446CF8}"/>
              </a:ext>
            </a:extLst>
          </p:cNvPr>
          <p:cNvSpPr txBox="1"/>
          <p:nvPr/>
        </p:nvSpPr>
        <p:spPr>
          <a:xfrm>
            <a:off x="433279" y="5886155"/>
            <a:ext cx="508041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9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Business Objectives</a:t>
            </a:r>
            <a:endParaRPr lang="ko-KR" altLang="en-US" sz="2933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665" y="4818350"/>
            <a:ext cx="5231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algn="l"/>
            <a:r>
              <a:rPr lang="fr-FR" sz="2000" dirty="0"/>
              <a:t>Identifier les clients qui peuvent être intéressés par </a:t>
            </a:r>
            <a:r>
              <a:rPr lang="fr-FR" sz="2000" dirty="0" smtClean="0"/>
              <a:t>la </a:t>
            </a:r>
            <a:r>
              <a:rPr lang="fr-FR" sz="2000" dirty="0"/>
              <a:t>police d’assurance sur caravane</a:t>
            </a:r>
          </a:p>
        </p:txBody>
      </p:sp>
    </p:spTree>
    <p:extLst>
      <p:ext uri="{BB962C8B-B14F-4D97-AF65-F5344CB8AC3E}">
        <p14:creationId xmlns:p14="http://schemas.microsoft.com/office/powerpoint/2010/main" val="55264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1343452" y="2241181"/>
            <a:ext cx="4868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4400" b="1" dirty="0" smtClean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Compréhension des données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34D0590F-5100-41D3-AE4A-4B3CA319033A}"/>
              </a:ext>
            </a:extLst>
          </p:cNvPr>
          <p:cNvSpPr txBox="1"/>
          <p:nvPr/>
        </p:nvSpPr>
        <p:spPr>
          <a:xfrm>
            <a:off x="51312" y="1132906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21" y="0"/>
            <a:ext cx="6569479" cy="6857999"/>
          </a:xfrm>
        </p:spPr>
      </p:pic>
    </p:spTree>
    <p:extLst>
      <p:ext uri="{BB962C8B-B14F-4D97-AF65-F5344CB8AC3E}">
        <p14:creationId xmlns:p14="http://schemas.microsoft.com/office/powerpoint/2010/main" val="38302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772A62E9-B790-456B-AC12-2EC3465688DC}"/>
              </a:ext>
            </a:extLst>
          </p:cNvPr>
          <p:cNvGrpSpPr/>
          <p:nvPr/>
        </p:nvGrpSpPr>
        <p:grpSpPr>
          <a:xfrm>
            <a:off x="-518691" y="1179718"/>
            <a:ext cx="7625598" cy="6472364"/>
            <a:chOff x="2817898" y="2640907"/>
            <a:chExt cx="3960000" cy="3960000"/>
          </a:xfrm>
        </p:grpSpPr>
        <p:grpSp>
          <p:nvGrpSpPr>
            <p:cNvPr id="76" name="Group 75">
              <a:extLst>
                <a:ext uri="{FF2B5EF4-FFF2-40B4-BE49-F238E27FC236}">
                  <a16:creationId xmlns="" xmlns:a16="http://schemas.microsoft.com/office/drawing/2014/main" id="{C7AF3D1F-2CFD-4727-9F1C-193393885C1F}"/>
                </a:ext>
              </a:extLst>
            </p:cNvPr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79" name="Pie 56">
                <a:extLst>
                  <a:ext uri="{FF2B5EF4-FFF2-40B4-BE49-F238E27FC236}">
                    <a16:creationId xmlns="" xmlns:a16="http://schemas.microsoft.com/office/drawing/2014/main" id="{6669A8EE-75C9-4888-A775-828A7B2A017C}"/>
                  </a:ext>
                </a:extLst>
              </p:cNvPr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Pie 57">
                <a:extLst>
                  <a:ext uri="{FF2B5EF4-FFF2-40B4-BE49-F238E27FC236}">
                    <a16:creationId xmlns="" xmlns:a16="http://schemas.microsoft.com/office/drawing/2014/main" id="{C80B65BC-FDA5-461E-B0C4-C949AC716722}"/>
                  </a:ext>
                </a:extLst>
              </p:cNvPr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Pie 58">
                <a:extLst>
                  <a:ext uri="{FF2B5EF4-FFF2-40B4-BE49-F238E27FC236}">
                    <a16:creationId xmlns="" xmlns:a16="http://schemas.microsoft.com/office/drawing/2014/main" id="{C9A723F1-926F-4024-957A-E44FCBE53A91}"/>
                  </a:ext>
                </a:extLst>
              </p:cNvPr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Pie 59">
                <a:extLst>
                  <a:ext uri="{FF2B5EF4-FFF2-40B4-BE49-F238E27FC236}">
                    <a16:creationId xmlns="" xmlns:a16="http://schemas.microsoft.com/office/drawing/2014/main" id="{ECD920CE-07FD-4702-804D-3A2E13833783}"/>
                  </a:ext>
                </a:extLst>
              </p:cNvPr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FCC7DE08-A80E-426D-88AA-623BCEECA2D7}"/>
                </a:ext>
              </a:extLst>
            </p:cNvPr>
            <p:cNvSpPr/>
            <p:nvPr/>
          </p:nvSpPr>
          <p:spPr>
            <a:xfrm>
              <a:off x="4048371" y="3973601"/>
              <a:ext cx="1234514" cy="13171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71DFF1AE-1FD0-4FD3-B938-1BE7AA931AF4}"/>
              </a:ext>
            </a:extLst>
          </p:cNvPr>
          <p:cNvCxnSpPr/>
          <p:nvPr/>
        </p:nvCxnSpPr>
        <p:spPr>
          <a:xfrm>
            <a:off x="5867446" y="2841060"/>
            <a:ext cx="138471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ABB802B-A7C8-490E-9549-1985B6E3D2E7}"/>
              </a:ext>
            </a:extLst>
          </p:cNvPr>
          <p:cNvCxnSpPr/>
          <p:nvPr/>
        </p:nvCxnSpPr>
        <p:spPr>
          <a:xfrm>
            <a:off x="5867469" y="4639953"/>
            <a:ext cx="1384687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2AAD9DF1-46B2-4AAA-88BA-D9AF9745FB37}"/>
              </a:ext>
            </a:extLst>
          </p:cNvPr>
          <p:cNvCxnSpPr/>
          <p:nvPr/>
        </p:nvCxnSpPr>
        <p:spPr>
          <a:xfrm>
            <a:off x="4174518" y="6024195"/>
            <a:ext cx="2690293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AD22EA86-731E-46D4-B886-CC5481DF8F0C}"/>
              </a:ext>
            </a:extLst>
          </p:cNvPr>
          <p:cNvCxnSpPr/>
          <p:nvPr/>
        </p:nvCxnSpPr>
        <p:spPr>
          <a:xfrm>
            <a:off x="4553825" y="1465280"/>
            <a:ext cx="184699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12">
            <a:extLst>
              <a:ext uri="{FF2B5EF4-FFF2-40B4-BE49-F238E27FC236}">
                <a16:creationId xmlns="" xmlns:a16="http://schemas.microsoft.com/office/drawing/2014/main" id="{25318EFC-E799-4805-B855-CC59634ACE0C}"/>
              </a:ext>
            </a:extLst>
          </p:cNvPr>
          <p:cNvGrpSpPr/>
          <p:nvPr/>
        </p:nvGrpSpPr>
        <p:grpSpPr>
          <a:xfrm>
            <a:off x="6490855" y="1203842"/>
            <a:ext cx="2989374" cy="501837"/>
            <a:chOff x="8884570" y="1861107"/>
            <a:chExt cx="1828724" cy="501837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D935B284-36AC-4F63-9D97-98332FDE6623}"/>
                </a:ext>
              </a:extLst>
            </p:cNvPr>
            <p:cNvSpPr txBox="1"/>
            <p:nvPr/>
          </p:nvSpPr>
          <p:spPr>
            <a:xfrm>
              <a:off x="8900664" y="1861107"/>
              <a:ext cx="16767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6" name="Text Placeholder 12">
              <a:extLst>
                <a:ext uri="{FF2B5EF4-FFF2-40B4-BE49-F238E27FC236}">
                  <a16:creationId xmlns="" xmlns:a16="http://schemas.microsoft.com/office/drawing/2014/main" id="{6DB3B6EA-A734-420C-A2D2-1E48ABEC7DC2}"/>
                </a:ext>
              </a:extLst>
            </p:cNvPr>
            <p:cNvSpPr txBox="1">
              <a:spLocks/>
            </p:cNvSpPr>
            <p:nvPr/>
          </p:nvSpPr>
          <p:spPr>
            <a:xfrm>
              <a:off x="8884570" y="1896411"/>
              <a:ext cx="1828724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2000" b="1" dirty="0">
                  <a:solidFill>
                    <a:schemeClr val="accent1"/>
                  </a:solidFill>
                  <a:cs typeface="Arial" pitchFamily="34" charset="0"/>
                  <a:sym typeface="Oxygen"/>
                </a:rPr>
                <a:t>sociodémographiques</a:t>
              </a:r>
              <a:r>
                <a:rPr lang="fr-F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sym typeface="Oxygen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BD16F0D-1EE2-43DA-94D3-E1E16305C580}"/>
              </a:ext>
            </a:extLst>
          </p:cNvPr>
          <p:cNvSpPr txBox="1"/>
          <p:nvPr/>
        </p:nvSpPr>
        <p:spPr>
          <a:xfrm>
            <a:off x="6743858" y="4438532"/>
            <a:ext cx="24487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3" algn="ctr"/>
            <a:r>
              <a:rPr lang="fr-FR" sz="2000" b="1" dirty="0" smtClean="0">
                <a:solidFill>
                  <a:schemeClr val="accent3"/>
                </a:solidFill>
                <a:cs typeface="Arial" pitchFamily="34" charset="0"/>
                <a:sym typeface="Oxygen"/>
              </a:rPr>
              <a:t>CLASS</a:t>
            </a:r>
            <a:endParaRPr lang="fr-FR" sz="2000" b="1" dirty="0">
              <a:solidFill>
                <a:schemeClr val="accent3"/>
              </a:solidFill>
              <a:cs typeface="Arial" pitchFamily="34" charset="0"/>
              <a:sym typeface="Oxygen"/>
            </a:endParaRPr>
          </a:p>
          <a:p>
            <a:pPr algn="ctr"/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2527C21-CD9B-43EE-9378-28739E023A8E}"/>
              </a:ext>
            </a:extLst>
          </p:cNvPr>
          <p:cNvSpPr txBox="1"/>
          <p:nvPr/>
        </p:nvSpPr>
        <p:spPr>
          <a:xfrm>
            <a:off x="6296179" y="5843677"/>
            <a:ext cx="28005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3" algn="ctr"/>
            <a:r>
              <a:rPr lang="fr-FR" sz="2000" b="1" dirty="0" smtClean="0">
                <a:solidFill>
                  <a:schemeClr val="accent4"/>
                </a:solidFill>
                <a:cs typeface="Arial" pitchFamily="34" charset="0"/>
                <a:sym typeface="Oxygen"/>
              </a:rPr>
              <a:t>STATUS</a:t>
            </a:r>
            <a:endParaRPr lang="fr-FR" sz="2000" b="1" dirty="0">
              <a:solidFill>
                <a:schemeClr val="accent4"/>
              </a:solidFill>
              <a:cs typeface="Arial" pitchFamily="34" charset="0"/>
              <a:sym typeface="Oxygen"/>
            </a:endParaRPr>
          </a:p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Donut 39">
            <a:extLst>
              <a:ext uri="{FF2B5EF4-FFF2-40B4-BE49-F238E27FC236}">
                <a16:creationId xmlns="" xmlns:a16="http://schemas.microsoft.com/office/drawing/2014/main" id="{6EB2B997-1A4A-40E2-9649-E69A72A03EF4}"/>
              </a:ext>
            </a:extLst>
          </p:cNvPr>
          <p:cNvSpPr/>
          <p:nvPr/>
        </p:nvSpPr>
        <p:spPr>
          <a:xfrm>
            <a:off x="6771612" y="4889952"/>
            <a:ext cx="335295" cy="3352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3" name="그룹 12">
            <a:extLst>
              <a:ext uri="{FF2B5EF4-FFF2-40B4-BE49-F238E27FC236}">
                <a16:creationId xmlns="" xmlns:a16="http://schemas.microsoft.com/office/drawing/2014/main" id="{25318EFC-E799-4805-B855-CC59634ACE0C}"/>
              </a:ext>
            </a:extLst>
          </p:cNvPr>
          <p:cNvGrpSpPr/>
          <p:nvPr/>
        </p:nvGrpSpPr>
        <p:grpSpPr>
          <a:xfrm>
            <a:off x="7206271" y="2505578"/>
            <a:ext cx="1828724" cy="596433"/>
            <a:chOff x="8884570" y="1766511"/>
            <a:chExt cx="1828724" cy="596433"/>
          </a:xfrm>
        </p:grpSpPr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D935B284-36AC-4F63-9D97-98332FDE6623}"/>
                </a:ext>
              </a:extLst>
            </p:cNvPr>
            <p:cNvSpPr txBox="1"/>
            <p:nvPr/>
          </p:nvSpPr>
          <p:spPr>
            <a:xfrm>
              <a:off x="8900664" y="1766511"/>
              <a:ext cx="167674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4" name="Text Placeholder 12">
              <a:extLst>
                <a:ext uri="{FF2B5EF4-FFF2-40B4-BE49-F238E27FC236}">
                  <a16:creationId xmlns="" xmlns:a16="http://schemas.microsoft.com/office/drawing/2014/main" id="{6DB3B6EA-A734-420C-A2D2-1E48ABEC7DC2}"/>
                </a:ext>
              </a:extLst>
            </p:cNvPr>
            <p:cNvSpPr txBox="1">
              <a:spLocks/>
            </p:cNvSpPr>
            <p:nvPr/>
          </p:nvSpPr>
          <p:spPr>
            <a:xfrm>
              <a:off x="8884570" y="1896411"/>
              <a:ext cx="1828724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2000" b="1" dirty="0">
                  <a:solidFill>
                    <a:schemeClr val="accent2"/>
                  </a:solidFill>
                  <a:cs typeface="Arial" pitchFamily="34" charset="0"/>
                  <a:sym typeface="Oxygen"/>
                </a:rPr>
                <a:t>propriétaire</a:t>
              </a:r>
              <a:r>
                <a:rPr lang="fr-FR" sz="1200" dirty="0" smtClean="0">
                  <a:latin typeface="Calibri" panose="020F0502020204030204" pitchFamily="34" charset="0"/>
                  <a:ea typeface="Oxygen"/>
                  <a:cs typeface="Calibri" panose="020F0502020204030204" pitchFamily="34" charset="0"/>
                  <a:sym typeface="Oxygen"/>
                </a:rPr>
                <a:t> </a:t>
              </a:r>
              <a:endParaRPr lang="fr-FR" sz="1200" dirty="0">
                <a:latin typeface="Calibri" panose="020F0502020204030204" pitchFamily="34" charset="0"/>
                <a:ea typeface="Oxygen"/>
                <a:cs typeface="Calibri" panose="020F0502020204030204" pitchFamily="34" charset="0"/>
                <a:sym typeface="Oxygen"/>
              </a:endParaRPr>
            </a:p>
            <a:p>
              <a:pPr marL="0" indent="0">
                <a:buNone/>
              </a:pPr>
              <a:r>
                <a:rPr lang="fr-FR" sz="1200" dirty="0" smtClean="0">
                  <a:cs typeface="Arial" pitchFamily="34" charset="0"/>
                  <a:sym typeface="Oxygen"/>
                </a:rPr>
                <a:t>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pic>
        <p:nvPicPr>
          <p:cNvPr id="8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4474"/>
          <a:stretch/>
        </p:blipFill>
        <p:spPr bwMode="auto">
          <a:xfrm>
            <a:off x="2670537" y="3600097"/>
            <a:ext cx="732124" cy="103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 rot="5400000">
            <a:off x="2866355" y="4696876"/>
            <a:ext cx="242355" cy="14831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2256421" y="4871233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2">
                    <a:lumMod val="75000"/>
                  </a:schemeClr>
                </a:solidFill>
              </a:rPr>
              <a:t>86 variables</a:t>
            </a:r>
            <a:endParaRPr lang="fr-F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3480" y="1559241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cs typeface="Arial" pitchFamily="34" charset="0"/>
                <a:sym typeface="Oxygen"/>
              </a:rPr>
              <a:t>43 </a:t>
            </a:r>
            <a:endParaRPr lang="fr-FR" b="1" dirty="0" smtClean="0">
              <a:solidFill>
                <a:schemeClr val="bg1"/>
              </a:solidFill>
              <a:cs typeface="Arial" pitchFamily="34" charset="0"/>
              <a:sym typeface="Oxygen"/>
            </a:endParaRPr>
          </a:p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attributs </a:t>
            </a:r>
            <a:endParaRPr lang="fr-FR" b="1" dirty="0">
              <a:solidFill>
                <a:schemeClr val="bg1"/>
              </a:solidFill>
              <a:cs typeface="Arial" pitchFamily="34" charset="0"/>
              <a:sym typeface="Oxyge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44155" y="2830862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42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attributs </a:t>
            </a:r>
            <a:endParaRPr lang="fr-FR" b="1" dirty="0">
              <a:solidFill>
                <a:schemeClr val="bg1"/>
              </a:solidFill>
              <a:cs typeface="Arial" pitchFamily="34" charset="0"/>
              <a:sym typeface="Oxygen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14850" y="4399022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1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attribut </a:t>
            </a:r>
            <a:endParaRPr lang="fr-FR" b="1" dirty="0">
              <a:solidFill>
                <a:schemeClr val="bg1"/>
              </a:solidFill>
              <a:cs typeface="Arial" pitchFamily="34" charset="0"/>
              <a:sym typeface="Oxyge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47800" y="5181987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1</a:t>
            </a:r>
          </a:p>
          <a:p>
            <a:pPr algn="ctr"/>
            <a:r>
              <a:rPr lang="fr-FR" b="1" dirty="0" smtClean="0">
                <a:solidFill>
                  <a:schemeClr val="bg1"/>
                </a:solidFill>
                <a:cs typeface="Arial" pitchFamily="34" charset="0"/>
                <a:sym typeface="Oxygen"/>
              </a:rPr>
              <a:t>attribut </a:t>
            </a:r>
            <a:endParaRPr lang="fr-FR" b="1" dirty="0">
              <a:solidFill>
                <a:schemeClr val="bg1"/>
              </a:solidFill>
              <a:cs typeface="Arial" pitchFamily="34" charset="0"/>
              <a:sym typeface="Oxygen"/>
            </a:endParaRPr>
          </a:p>
        </p:txBody>
      </p:sp>
      <p:sp>
        <p:nvSpPr>
          <p:cNvPr id="89" name="Frame 8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56F3386-D820-499F-8218-CF309B8CF7F6}"/>
              </a:ext>
            </a:extLst>
          </p:cNvPr>
          <p:cNvSpPr txBox="1"/>
          <p:nvPr/>
        </p:nvSpPr>
        <p:spPr>
          <a:xfrm>
            <a:off x="3058016" y="213452"/>
            <a:ext cx="8829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Description</a:t>
            </a:r>
            <a:r>
              <a:rPr lang="fr-FR" altLang="ko-KR" sz="3600" b="1" dirty="0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fr-FR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des données</a:t>
            </a:r>
            <a:endParaRPr 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1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82297"/>
            <a:ext cx="11573197" cy="72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Etude </a:t>
            </a:r>
            <a:r>
              <a:rPr lang="en-US" sz="3600" b="1" dirty="0" err="1">
                <a:solidFill>
                  <a:schemeClr val="accent1"/>
                </a:solidFill>
              </a:rPr>
              <a:t>Sociodémographique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4DA7196-E9B7-4EED-A842-332BA070D6BB}"/>
              </a:ext>
            </a:extLst>
          </p:cNvPr>
          <p:cNvSpPr/>
          <p:nvPr/>
        </p:nvSpPr>
        <p:spPr>
          <a:xfrm>
            <a:off x="0" y="6027325"/>
            <a:ext cx="12192000" cy="8306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586874-C8D2-461E-9149-E57C1C4EB1C5}"/>
              </a:ext>
            </a:extLst>
          </p:cNvPr>
          <p:cNvSpPr txBox="1"/>
          <p:nvPr/>
        </p:nvSpPr>
        <p:spPr>
          <a:xfrm>
            <a:off x="982101" y="6195808"/>
            <a:ext cx="4842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Etude sur les classes de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familles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xmlns="" id="{B6E21509-BB42-4ED4-AFAE-A5A1BDBFFA58}"/>
              </a:ext>
            </a:extLst>
          </p:cNvPr>
          <p:cNvSpPr>
            <a:spLocks noChangeAspect="1"/>
          </p:cNvSpPr>
          <p:nvPr/>
        </p:nvSpPr>
        <p:spPr>
          <a:xfrm flipH="1">
            <a:off x="1523322" y="2972894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xmlns="" id="{655D4B55-F6DB-4B18-A962-677D50741E75}"/>
              </a:ext>
            </a:extLst>
          </p:cNvPr>
          <p:cNvSpPr>
            <a:spLocks noChangeAspect="1"/>
          </p:cNvSpPr>
          <p:nvPr/>
        </p:nvSpPr>
        <p:spPr>
          <a:xfrm>
            <a:off x="8383975" y="2793167"/>
            <a:ext cx="1979413" cy="958647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0E610511-EE8B-44ED-9350-531131A0C5BE}"/>
              </a:ext>
            </a:extLst>
          </p:cNvPr>
          <p:cNvSpPr>
            <a:spLocks/>
          </p:cNvSpPr>
          <p:nvPr/>
        </p:nvSpPr>
        <p:spPr bwMode="auto">
          <a:xfrm>
            <a:off x="2863893" y="4900778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1035EEF-9728-44A3-898E-BEA9A6444D3A}"/>
              </a:ext>
            </a:extLst>
          </p:cNvPr>
          <p:cNvSpPr txBox="1"/>
          <p:nvPr/>
        </p:nvSpPr>
        <p:spPr>
          <a:xfrm>
            <a:off x="982101" y="1757666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Freeform 33">
            <a:extLst>
              <a:ext uri="{FF2B5EF4-FFF2-40B4-BE49-F238E27FC236}">
                <a16:creationId xmlns:a16="http://schemas.microsoft.com/office/drawing/2014/main" xmlns="" id="{FF3A4E5F-18A2-4BCE-935E-AF118F61A919}"/>
              </a:ext>
            </a:extLst>
          </p:cNvPr>
          <p:cNvSpPr>
            <a:spLocks noChangeAspect="1"/>
          </p:cNvSpPr>
          <p:nvPr/>
        </p:nvSpPr>
        <p:spPr>
          <a:xfrm>
            <a:off x="9373682" y="3356984"/>
            <a:ext cx="1308166" cy="717949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C:\Users\Jileni\Desktop\sub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5" y="1048610"/>
            <a:ext cx="5698980" cy="342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ileni\Desktop\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78" y="1077471"/>
            <a:ext cx="6015621" cy="395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586874-C8D2-461E-9149-E57C1C4EB1C5}"/>
              </a:ext>
            </a:extLst>
          </p:cNvPr>
          <p:cNvSpPr txBox="1"/>
          <p:nvPr/>
        </p:nvSpPr>
        <p:spPr>
          <a:xfrm>
            <a:off x="7356050" y="6189888"/>
            <a:ext cx="4035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cs typeface="Arial" pitchFamily="34" charset="0"/>
              </a:rPr>
              <a:t>Etude sur les tranches </a:t>
            </a:r>
            <a:r>
              <a:rPr lang="en-US" altLang="ko-KR" sz="2000" b="1" dirty="0" err="1" smtClean="0">
                <a:solidFill>
                  <a:schemeClr val="bg1"/>
                </a:solidFill>
                <a:cs typeface="Arial" pitchFamily="34" charset="0"/>
              </a:rPr>
              <a:t>d’age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2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7021</TotalTime>
  <Words>639</Words>
  <Application>Microsoft Office PowerPoint</Application>
  <PresentationFormat>Custom</PresentationFormat>
  <Paragraphs>189</Paragraphs>
  <Slides>29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Cover and End Slide Master</vt:lpstr>
      <vt:lpstr>Contents Slide Master</vt:lpstr>
      <vt:lpstr>Section Break Slide Master</vt:lpstr>
      <vt:lpstr>1_Contents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Njeimi Amal</cp:lastModifiedBy>
  <cp:revision>169</cp:revision>
  <dcterms:created xsi:type="dcterms:W3CDTF">2018-04-24T17:14:44Z</dcterms:created>
  <dcterms:modified xsi:type="dcterms:W3CDTF">2018-11-18T20:00:35Z</dcterms:modified>
</cp:coreProperties>
</file>